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7" r:id="rId2"/>
    <p:sldMasterId id="2147483682" r:id="rId3"/>
    <p:sldMasterId id="2147483668" r:id="rId4"/>
    <p:sldMasterId id="2147483720" r:id="rId5"/>
  </p:sldMasterIdLst>
  <p:notesMasterIdLst>
    <p:notesMasterId r:id="rId50"/>
  </p:notesMasterIdLst>
  <p:handoutMasterIdLst>
    <p:handoutMasterId r:id="rId51"/>
  </p:handoutMasterIdLst>
  <p:sldIdLst>
    <p:sldId id="321" r:id="rId6"/>
    <p:sldId id="264" r:id="rId7"/>
    <p:sldId id="266" r:id="rId8"/>
    <p:sldId id="267" r:id="rId9"/>
    <p:sldId id="269" r:id="rId10"/>
    <p:sldId id="271" r:id="rId11"/>
    <p:sldId id="272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8" r:id="rId33"/>
    <p:sldId id="299" r:id="rId34"/>
    <p:sldId id="300" r:id="rId35"/>
    <p:sldId id="302" r:id="rId36"/>
    <p:sldId id="303" r:id="rId37"/>
    <p:sldId id="304" r:id="rId38"/>
    <p:sldId id="305" r:id="rId39"/>
    <p:sldId id="306" r:id="rId40"/>
    <p:sldId id="309" r:id="rId41"/>
    <p:sldId id="310" r:id="rId42"/>
    <p:sldId id="311" r:id="rId43"/>
    <p:sldId id="312" r:id="rId44"/>
    <p:sldId id="313" r:id="rId45"/>
    <p:sldId id="322" r:id="rId46"/>
    <p:sldId id="317" r:id="rId47"/>
    <p:sldId id="318" r:id="rId48"/>
    <p:sldId id="320" r:id="rId49"/>
  </p:sldIdLst>
  <p:sldSz cx="9144000" cy="6858000" type="screen4x3"/>
  <p:notesSz cx="7007225" cy="9293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693"/>
  </p:normalViewPr>
  <p:slideViewPr>
    <p:cSldViewPr>
      <p:cViewPr varScale="1">
        <p:scale>
          <a:sx n="98" d="100"/>
          <a:sy n="98" d="100"/>
        </p:scale>
        <p:origin x="1328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464" cy="464661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545" y="0"/>
            <a:ext cx="3036464" cy="464661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5904CD2B-77D9-408E-80AC-7ECABF1C63F1}" type="datetimeFigureOut">
              <a:rPr lang="en-US" smtClean="0"/>
              <a:t>3/22/18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6413"/>
            <a:ext cx="3036464" cy="464661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545" y="8826413"/>
            <a:ext cx="3036464" cy="464661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65C5259F-437D-46D9-B76C-60BFF1389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7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464" cy="464661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9545" y="0"/>
            <a:ext cx="3036464" cy="464661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7E907259-EE08-4D45-B7B2-4A3430A4F559}" type="datetimeFigureOut">
              <a:rPr lang="en-US" smtClean="0"/>
              <a:t>3/22/18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1" tIns="46570" rIns="93141" bIns="465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3" y="4414282"/>
            <a:ext cx="5605780" cy="4181951"/>
          </a:xfrm>
          <a:prstGeom prst="rect">
            <a:avLst/>
          </a:prstGeom>
        </p:spPr>
        <p:txBody>
          <a:bodyPr vert="horz" lIns="93141" tIns="46570" rIns="93141" bIns="465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6413"/>
            <a:ext cx="3036464" cy="464661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9545" y="8826413"/>
            <a:ext cx="3036464" cy="464661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8AC30035-25A0-4EC7-85A4-11B9F3C89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31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04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19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60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38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15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60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5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72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54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89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97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06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88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69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801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708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129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889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94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17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81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224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170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200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446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287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933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900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082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934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566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75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368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877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563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Scarbrough International, Ltd.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10/16/2014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www.scarbrough-intl.com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23E17BA-1EA0-46FA-A242-606151816A3E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04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40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63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56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18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30035-25A0-4EC7-85A4-11B9F3C89D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2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tionago.com/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www.actionago.com 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B7C37-105C-41C1-8A60-C79CB10A484E}" type="datetime1">
              <a:rPr lang="en-US" smtClean="0"/>
              <a:t>3/22/18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899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75FB-02DC-4D26-B7E4-C79FC66B8A31}" type="datetime1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66D3-5917-4710-8BCF-F01F3E6C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50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5670B-03D1-4452-A2C8-5016FC6D9552}" type="datetime1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66D3-5917-4710-8BCF-F01F3E6C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1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A211B-F084-443C-A90F-516A044692E3}" type="datetime1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66D3-5917-4710-8BCF-F01F3E6C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90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70F2A-F7CC-436B-8B95-504D85C11B33}" type="datetime1">
              <a:rPr lang="en-US" smtClean="0"/>
              <a:t>3/22/18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66D3-5917-4710-8BCF-F01F3E6C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17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1EB23-25B7-4EAF-BF40-90ABFF7D6CC9}" type="datetime1">
              <a:rPr lang="en-US" smtClean="0"/>
              <a:t>3/22/18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66D3-5917-4710-8BCF-F01F3E6C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44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6250-FE68-45D1-A204-0E1EA9124C45}" type="datetime1">
              <a:rPr lang="en-US" smtClean="0"/>
              <a:t>3/22/18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66D3-5917-4710-8BCF-F01F3E6C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23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3FF6-2937-4F90-9894-59FFF3F15F4D}" type="datetime1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66D3-5917-4710-8BCF-F01F3E6C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95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1A7F-CF52-4643-95F6-187532AFCE2E}" type="datetime1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66D3-5917-4710-8BCF-F01F3E6C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1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1A5DC-8322-4283-8A5F-090553AE9F50}" type="datetime1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66D3-5917-4710-8BCF-F01F3E6C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66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A96F-A90A-4F89-93D6-391BEF393320}" type="datetime1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66D3-5917-4710-8BCF-F01F3E6C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0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7576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659155"/>
          </a:xfrm>
        </p:spPr>
        <p:txBody>
          <a:bodyPr lIns="0" tIns="0" rIns="0" bIns="0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dirty="0">
                <a:solidFill>
                  <a:srgbClr val="1F497D"/>
                </a:solidFill>
                <a:ea typeface="Calibri"/>
                <a:cs typeface="Times New Roman"/>
                <a:hlinkClick r:id="rId2"/>
              </a:rPr>
              <a:t>www.actionago.com</a:t>
            </a:r>
            <a:endParaRPr lang="en-CA" dirty="0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670FA-FBDC-4914-A2AC-82CD330C5DCE}" type="datetime1">
              <a:rPr lang="en-US" smtClean="0"/>
              <a:t>3/22/18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899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4E161-43ED-4124-A0BB-163055D6FC1C}" type="datetime1">
              <a:rPr lang="en-US" smtClean="0"/>
              <a:t>3/22/18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66D3-5917-4710-8BCF-F01F3E6C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21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C8AF-FEFB-46D8-AC9D-A1F992FECFC2}" type="datetime1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83-0D69-4B54-ADA1-66174D3CF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09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73C2-F2E0-473D-8020-71B4211C43B7}" type="datetime1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83-0D69-4B54-ADA1-66174D3CF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70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6E91-C34B-413F-B431-1291459D02C4}" type="datetime1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83-0D69-4B54-ADA1-66174D3CF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73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4E546-6B18-490D-8EF1-FC027F5E891D}" type="datetime1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83-0D69-4B54-ADA1-66174D3CF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60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20564-E347-4EBE-BB1F-FEA241F5E5EA}" type="datetime1">
              <a:rPr lang="en-US" smtClean="0"/>
              <a:t>3/22/18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83-0D69-4B54-ADA1-66174D3CF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13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B1F8-BBFF-405B-B481-74DAC4417F3F}" type="datetime1">
              <a:rPr lang="en-US" smtClean="0"/>
              <a:t>3/22/18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83-0D69-4B54-ADA1-66174D3CF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27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B893C-7005-4AA7-8269-DBDAF00397FA}" type="datetime1">
              <a:rPr lang="en-US" smtClean="0"/>
              <a:t>3/22/18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83-0D69-4B54-ADA1-66174D3CF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75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7849-1706-436E-82F8-82334B62FD5D}" type="datetime1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83-0D69-4B54-ADA1-66174D3CF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27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F651-01C6-4913-BAA8-8456837F25E7}" type="datetime1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83-0D69-4B54-ADA1-66174D3CF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1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0623B2-E7BF-4A0C-BEC8-F7C164199AEE}" type="datetime1">
              <a:rPr lang="en-US" smtClean="0"/>
              <a:t>3/22/18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en-US" spc="-5" smtClean="0">
                <a:solidFill>
                  <a:srgbClr val="FFFFFF"/>
                </a:solidFill>
              </a:rPr>
              <a:t>‹#›</a:t>
            </a:fld>
            <a:endParaRPr lang="en-US" spc="-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5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A59D-5862-4C13-81F9-3718560E5307}" type="datetime1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83-0D69-4B54-ADA1-66174D3CF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82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DBD6-333B-468D-8B55-D9E3061FC197}" type="datetime1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83-0D69-4B54-ADA1-66174D3CF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69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782CE-59F9-4057-BCCA-823FAA1EA9F9}" type="datetime1">
              <a:rPr lang="en-US" smtClean="0"/>
              <a:t>3/22/18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83-0D69-4B54-ADA1-66174D3CF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13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9392F-8751-4161-8A8C-03698A6BA44A}" type="datetime1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1D55-B2B8-41B1-940E-1E6C4A63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173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4606F-289D-4DD6-AC7A-30A2045EDBD7}" type="datetime1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1D55-B2B8-41B1-940E-1E6C4A63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42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22A6-FD62-4418-9F6E-53C3D7F20F96}" type="datetime1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1D55-B2B8-41B1-940E-1E6C4A63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543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C23C9-9FC9-444B-9E51-A96764F4A49B}" type="datetime1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1D55-B2B8-41B1-940E-1E6C4A63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272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AD21-6624-4CEC-A4A8-8DEC02D9FB95}" type="datetime1">
              <a:rPr lang="en-US" smtClean="0"/>
              <a:t>3/22/18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1D55-B2B8-41B1-940E-1E6C4A63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17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5916-8588-4E06-9F62-65725D9A4A69}" type="datetime1">
              <a:rPr lang="en-US" smtClean="0"/>
              <a:t>3/22/18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1D55-B2B8-41B1-940E-1E6C4A63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189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BE3F-D3A9-481B-80EB-900486F56DEB}" type="datetime1">
              <a:rPr lang="en-US" smtClean="0"/>
              <a:t>3/22/18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1D55-B2B8-41B1-940E-1E6C4A63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6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07DFA7F-5D84-4F21-80BE-DFE85AA41769}" type="datetime1">
              <a:rPr lang="en-US" smtClean="0"/>
              <a:t>3/22/18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en-US" spc="-5" smtClean="0">
                <a:solidFill>
                  <a:srgbClr val="FFFFFF"/>
                </a:solidFill>
              </a:rPr>
              <a:t>‹#›</a:t>
            </a:fld>
            <a:endParaRPr lang="en-US" spc="-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289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7371E-B904-49ED-A1AF-4610B2757BA0}" type="datetime1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1D55-B2B8-41B1-940E-1E6C4A63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88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8D4F4-C2E7-4C28-A588-08093D8D1244}" type="datetime1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1D55-B2B8-41B1-940E-1E6C4A63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52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665D6-C184-499D-BA29-5A4FF4B9D10A}" type="datetime1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1D55-B2B8-41B1-940E-1E6C4A63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3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E9DE4-B339-4BD1-8698-445D0861549E}" type="datetime1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1D55-B2B8-41B1-940E-1E6C4A63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832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3749-A0D7-402B-ACEB-103B2C712ADA}" type="datetime1">
              <a:rPr lang="en-US" smtClean="0"/>
              <a:t>3/22/18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B1D55-B2B8-41B1-940E-1E6C4A63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744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C48B-0FF5-4EF9-A2A2-2DBEFE790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C4EE-1107-49C5-BE56-C49B50F0A2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06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C48B-0FF5-4EF9-A2A2-2DBEFE790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C4EE-1107-49C5-BE56-C49B50F0A2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921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C48B-0FF5-4EF9-A2A2-2DBEFE790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C4EE-1107-49C5-BE56-C49B50F0A2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886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C48B-0FF5-4EF9-A2A2-2DBEFE790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C4EE-1107-49C5-BE56-C49B50F0A2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449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C48B-0FF5-4EF9-A2A2-2DBEFE790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C4EE-1107-49C5-BE56-C49B50F0A2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9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www.actionago.com 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F3080-B13C-4DDE-BD88-DD43C92EB71D}" type="datetime1">
              <a:rPr lang="en-US" smtClean="0"/>
              <a:t>3/22/18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899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C48B-0FF5-4EF9-A2A2-2DBEFE790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C4EE-1107-49C5-BE56-C49B50F0A2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912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C48B-0FF5-4EF9-A2A2-2DBEFE790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C4EE-1107-49C5-BE56-C49B50F0A2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097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C48B-0FF5-4EF9-A2A2-2DBEFE790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C4EE-1107-49C5-BE56-C49B50F0A2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181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C48B-0FF5-4EF9-A2A2-2DBEFE790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C4EE-1107-49C5-BE56-C49B50F0A2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620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C48B-0FF5-4EF9-A2A2-2DBEFE790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C4EE-1107-49C5-BE56-C49B50F0A2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956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1C48B-0FF5-4EF9-A2A2-2DBEFE790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C4EE-1107-49C5-BE56-C49B50F0A2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7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905260" y="6340223"/>
            <a:ext cx="433956" cy="110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373605" y="6342136"/>
            <a:ext cx="279191" cy="85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469259" y="6104926"/>
            <a:ext cx="219075" cy="194310"/>
          </a:xfrm>
          <a:custGeom>
            <a:avLst/>
            <a:gdLst/>
            <a:ahLst/>
            <a:cxnLst/>
            <a:rect l="l" t="t" r="r" b="b"/>
            <a:pathLst>
              <a:path w="219075" h="194310">
                <a:moveTo>
                  <a:pt x="112720" y="0"/>
                </a:moveTo>
                <a:lnTo>
                  <a:pt x="37318" y="0"/>
                </a:lnTo>
                <a:lnTo>
                  <a:pt x="0" y="194173"/>
                </a:lnTo>
                <a:lnTo>
                  <a:pt x="51584" y="194173"/>
                </a:lnTo>
                <a:lnTo>
                  <a:pt x="74510" y="74599"/>
                </a:lnTo>
                <a:lnTo>
                  <a:pt x="137828" y="74599"/>
                </a:lnTo>
                <a:lnTo>
                  <a:pt x="112720" y="0"/>
                </a:lnTo>
                <a:close/>
              </a:path>
              <a:path w="219075" h="194310">
                <a:moveTo>
                  <a:pt x="137828" y="74599"/>
                </a:moveTo>
                <a:lnTo>
                  <a:pt x="74510" y="74599"/>
                </a:lnTo>
                <a:lnTo>
                  <a:pt x="114631" y="194173"/>
                </a:lnTo>
                <a:lnTo>
                  <a:pt x="182518" y="194173"/>
                </a:lnTo>
                <a:lnTo>
                  <a:pt x="199209" y="105207"/>
                </a:lnTo>
                <a:lnTo>
                  <a:pt x="148129" y="105207"/>
                </a:lnTo>
                <a:lnTo>
                  <a:pt x="137828" y="74599"/>
                </a:lnTo>
                <a:close/>
              </a:path>
              <a:path w="219075" h="194310">
                <a:moveTo>
                  <a:pt x="218946" y="0"/>
                </a:moveTo>
                <a:lnTo>
                  <a:pt x="168253" y="0"/>
                </a:lnTo>
                <a:lnTo>
                  <a:pt x="149148" y="105207"/>
                </a:lnTo>
                <a:lnTo>
                  <a:pt x="199209" y="105207"/>
                </a:lnTo>
                <a:lnTo>
                  <a:pt x="2189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899528" y="6101102"/>
            <a:ext cx="177800" cy="201930"/>
          </a:xfrm>
          <a:custGeom>
            <a:avLst/>
            <a:gdLst/>
            <a:ahLst/>
            <a:cxnLst/>
            <a:rect l="l" t="t" r="r" b="b"/>
            <a:pathLst>
              <a:path w="177800" h="201929">
                <a:moveTo>
                  <a:pt x="12418" y="150168"/>
                </a:moveTo>
                <a:lnTo>
                  <a:pt x="0" y="193205"/>
                </a:lnTo>
                <a:lnTo>
                  <a:pt x="47045" y="201284"/>
                </a:lnTo>
                <a:lnTo>
                  <a:pt x="62130" y="201822"/>
                </a:lnTo>
                <a:lnTo>
                  <a:pt x="96003" y="198115"/>
                </a:lnTo>
                <a:lnTo>
                  <a:pt x="127368" y="186515"/>
                </a:lnTo>
                <a:lnTo>
                  <a:pt x="151922" y="166306"/>
                </a:lnTo>
                <a:lnTo>
                  <a:pt x="153175" y="163553"/>
                </a:lnTo>
                <a:lnTo>
                  <a:pt x="63085" y="163553"/>
                </a:lnTo>
                <a:lnTo>
                  <a:pt x="42664" y="161462"/>
                </a:lnTo>
                <a:lnTo>
                  <a:pt x="26637" y="156861"/>
                </a:lnTo>
                <a:lnTo>
                  <a:pt x="16167" y="152260"/>
                </a:lnTo>
                <a:lnTo>
                  <a:pt x="12418" y="150168"/>
                </a:lnTo>
                <a:close/>
              </a:path>
              <a:path w="177800" h="201929">
                <a:moveTo>
                  <a:pt x="117573" y="0"/>
                </a:moveTo>
                <a:lnTo>
                  <a:pt x="55913" y="14702"/>
                </a:lnTo>
                <a:lnTo>
                  <a:pt x="22939" y="60258"/>
                </a:lnTo>
                <a:lnTo>
                  <a:pt x="22687" y="82778"/>
                </a:lnTo>
                <a:lnTo>
                  <a:pt x="30230" y="98395"/>
                </a:lnTo>
                <a:lnTo>
                  <a:pt x="42970" y="108812"/>
                </a:lnTo>
                <a:lnTo>
                  <a:pt x="58309" y="115736"/>
                </a:lnTo>
                <a:lnTo>
                  <a:pt x="74796" y="121563"/>
                </a:lnTo>
                <a:lnTo>
                  <a:pt x="88417" y="127211"/>
                </a:lnTo>
                <a:lnTo>
                  <a:pt x="97020" y="134296"/>
                </a:lnTo>
                <a:lnTo>
                  <a:pt x="98455" y="144432"/>
                </a:lnTo>
                <a:lnTo>
                  <a:pt x="94274" y="153470"/>
                </a:lnTo>
                <a:lnTo>
                  <a:pt x="85790" y="159370"/>
                </a:lnTo>
                <a:lnTo>
                  <a:pt x="74796" y="162582"/>
                </a:lnTo>
                <a:lnTo>
                  <a:pt x="63085" y="163553"/>
                </a:lnTo>
                <a:lnTo>
                  <a:pt x="153175" y="163553"/>
                </a:lnTo>
                <a:lnTo>
                  <a:pt x="165362" y="136770"/>
                </a:lnTo>
                <a:lnTo>
                  <a:pt x="165785" y="113398"/>
                </a:lnTo>
                <a:lnTo>
                  <a:pt x="157960" y="97558"/>
                </a:lnTo>
                <a:lnTo>
                  <a:pt x="143322" y="86737"/>
                </a:lnTo>
                <a:lnTo>
                  <a:pt x="123305" y="78424"/>
                </a:lnTo>
                <a:lnTo>
                  <a:pt x="109444" y="73763"/>
                </a:lnTo>
                <a:lnTo>
                  <a:pt x="97734" y="69102"/>
                </a:lnTo>
                <a:lnTo>
                  <a:pt x="89967" y="63365"/>
                </a:lnTo>
                <a:lnTo>
                  <a:pt x="87935" y="55478"/>
                </a:lnTo>
                <a:lnTo>
                  <a:pt x="92922" y="46731"/>
                </a:lnTo>
                <a:lnTo>
                  <a:pt x="102033" y="41484"/>
                </a:lnTo>
                <a:lnTo>
                  <a:pt x="112937" y="38928"/>
                </a:lnTo>
                <a:lnTo>
                  <a:pt x="123305" y="38256"/>
                </a:lnTo>
                <a:lnTo>
                  <a:pt x="169776" y="38256"/>
                </a:lnTo>
                <a:lnTo>
                  <a:pt x="177793" y="7648"/>
                </a:lnTo>
                <a:lnTo>
                  <a:pt x="174164" y="6453"/>
                </a:lnTo>
                <a:lnTo>
                  <a:pt x="163096" y="3824"/>
                </a:lnTo>
                <a:lnTo>
                  <a:pt x="144322" y="1195"/>
                </a:lnTo>
                <a:lnTo>
                  <a:pt x="117573" y="0"/>
                </a:lnTo>
                <a:close/>
              </a:path>
              <a:path w="177800" h="201929">
                <a:moveTo>
                  <a:pt x="169776" y="38256"/>
                </a:moveTo>
                <a:lnTo>
                  <a:pt x="123305" y="38256"/>
                </a:lnTo>
                <a:lnTo>
                  <a:pt x="141872" y="39749"/>
                </a:lnTo>
                <a:lnTo>
                  <a:pt x="155687" y="43036"/>
                </a:lnTo>
                <a:lnTo>
                  <a:pt x="164302" y="46322"/>
                </a:lnTo>
                <a:lnTo>
                  <a:pt x="167272" y="47816"/>
                </a:lnTo>
                <a:lnTo>
                  <a:pt x="169776" y="382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089752" y="6104926"/>
            <a:ext cx="166370" cy="194310"/>
          </a:xfrm>
          <a:custGeom>
            <a:avLst/>
            <a:gdLst/>
            <a:ahLst/>
            <a:cxnLst/>
            <a:rect l="l" t="t" r="r" b="b"/>
            <a:pathLst>
              <a:path w="166370" h="194310">
                <a:moveTo>
                  <a:pt x="111829" y="38256"/>
                </a:moveTo>
                <a:lnTo>
                  <a:pt x="48743" y="38256"/>
                </a:lnTo>
                <a:lnTo>
                  <a:pt x="19117" y="194173"/>
                </a:lnTo>
                <a:lnTo>
                  <a:pt x="82203" y="194173"/>
                </a:lnTo>
                <a:lnTo>
                  <a:pt x="111829" y="38256"/>
                </a:lnTo>
                <a:close/>
              </a:path>
              <a:path w="166370" h="194310">
                <a:moveTo>
                  <a:pt x="166292" y="0"/>
                </a:moveTo>
                <a:lnTo>
                  <a:pt x="7642" y="0"/>
                </a:lnTo>
                <a:lnTo>
                  <a:pt x="0" y="38256"/>
                </a:lnTo>
                <a:lnTo>
                  <a:pt x="159668" y="38256"/>
                </a:lnTo>
                <a:lnTo>
                  <a:pt x="1662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248832" y="6101102"/>
            <a:ext cx="208279" cy="201930"/>
          </a:xfrm>
          <a:custGeom>
            <a:avLst/>
            <a:gdLst/>
            <a:ahLst/>
            <a:cxnLst/>
            <a:rect l="l" t="t" r="r" b="b"/>
            <a:pathLst>
              <a:path w="208279" h="201929">
                <a:moveTo>
                  <a:pt x="122862" y="0"/>
                </a:moveTo>
                <a:lnTo>
                  <a:pt x="78520" y="6948"/>
                </a:lnTo>
                <a:lnTo>
                  <a:pt x="42381" y="26899"/>
                </a:lnTo>
                <a:lnTo>
                  <a:pt x="15914" y="58506"/>
                </a:lnTo>
                <a:lnTo>
                  <a:pt x="588" y="100426"/>
                </a:lnTo>
                <a:lnTo>
                  <a:pt x="0" y="142498"/>
                </a:lnTo>
                <a:lnTo>
                  <a:pt x="14659" y="174438"/>
                </a:lnTo>
                <a:lnTo>
                  <a:pt x="43299" y="194722"/>
                </a:lnTo>
                <a:lnTo>
                  <a:pt x="84651" y="201822"/>
                </a:lnTo>
                <a:lnTo>
                  <a:pt x="129192" y="194722"/>
                </a:lnTo>
                <a:lnTo>
                  <a:pt x="165578" y="174438"/>
                </a:lnTo>
                <a:lnTo>
                  <a:pt x="174616" y="163553"/>
                </a:lnTo>
                <a:lnTo>
                  <a:pt x="92293" y="163553"/>
                </a:lnTo>
                <a:lnTo>
                  <a:pt x="74026" y="158263"/>
                </a:lnTo>
                <a:lnTo>
                  <a:pt x="64973" y="144304"/>
                </a:lnTo>
                <a:lnTo>
                  <a:pt x="62883" y="124412"/>
                </a:lnTo>
                <a:lnTo>
                  <a:pt x="65546" y="101382"/>
                </a:lnTo>
                <a:lnTo>
                  <a:pt x="72016" y="76993"/>
                </a:lnTo>
                <a:lnTo>
                  <a:pt x="81961" y="56907"/>
                </a:lnTo>
                <a:lnTo>
                  <a:pt x="96371" y="43277"/>
                </a:lnTo>
                <a:lnTo>
                  <a:pt x="116239" y="38256"/>
                </a:lnTo>
                <a:lnTo>
                  <a:pt x="199588" y="38256"/>
                </a:lnTo>
                <a:lnTo>
                  <a:pt x="194713" y="26899"/>
                </a:lnTo>
                <a:lnTo>
                  <a:pt x="166268" y="6948"/>
                </a:lnTo>
                <a:lnTo>
                  <a:pt x="122862" y="0"/>
                </a:lnTo>
                <a:close/>
              </a:path>
              <a:path w="208279" h="201929">
                <a:moveTo>
                  <a:pt x="199588" y="38256"/>
                </a:moveTo>
                <a:lnTo>
                  <a:pt x="116239" y="38256"/>
                </a:lnTo>
                <a:lnTo>
                  <a:pt x="134506" y="43277"/>
                </a:lnTo>
                <a:lnTo>
                  <a:pt x="143559" y="56788"/>
                </a:lnTo>
                <a:lnTo>
                  <a:pt x="142986" y="100426"/>
                </a:lnTo>
                <a:lnTo>
                  <a:pt x="126953" y="144185"/>
                </a:lnTo>
                <a:lnTo>
                  <a:pt x="92293" y="163553"/>
                </a:lnTo>
                <a:lnTo>
                  <a:pt x="174616" y="163553"/>
                </a:lnTo>
                <a:lnTo>
                  <a:pt x="192100" y="142498"/>
                </a:lnTo>
                <a:lnTo>
                  <a:pt x="207052" y="100426"/>
                </a:lnTo>
                <a:lnTo>
                  <a:pt x="208280" y="58506"/>
                </a:lnTo>
                <a:lnTo>
                  <a:pt x="199588" y="382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972300" y="6104926"/>
            <a:ext cx="141605" cy="194310"/>
          </a:xfrm>
          <a:custGeom>
            <a:avLst/>
            <a:gdLst/>
            <a:ahLst/>
            <a:cxnLst/>
            <a:rect l="l" t="t" r="r" b="b"/>
            <a:pathLst>
              <a:path w="141604" h="194310">
                <a:moveTo>
                  <a:pt x="99413" y="0"/>
                </a:moveTo>
                <a:lnTo>
                  <a:pt x="36324" y="0"/>
                </a:lnTo>
                <a:lnTo>
                  <a:pt x="0" y="194173"/>
                </a:lnTo>
                <a:lnTo>
                  <a:pt x="133825" y="194173"/>
                </a:lnTo>
                <a:lnTo>
                  <a:pt x="141467" y="155905"/>
                </a:lnTo>
                <a:lnTo>
                  <a:pt x="69781" y="155905"/>
                </a:lnTo>
                <a:lnTo>
                  <a:pt x="994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128109" y="6104926"/>
            <a:ext cx="99695" cy="194310"/>
          </a:xfrm>
          <a:custGeom>
            <a:avLst/>
            <a:gdLst/>
            <a:ahLst/>
            <a:cxnLst/>
            <a:rect l="l" t="t" r="r" b="b"/>
            <a:pathLst>
              <a:path w="99695" h="194310">
                <a:moveTo>
                  <a:pt x="99410" y="0"/>
                </a:moveTo>
                <a:lnTo>
                  <a:pt x="36325" y="0"/>
                </a:lnTo>
                <a:lnTo>
                  <a:pt x="0" y="194173"/>
                </a:lnTo>
                <a:lnTo>
                  <a:pt x="63085" y="194173"/>
                </a:lnTo>
                <a:lnTo>
                  <a:pt x="994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434952" y="6104926"/>
            <a:ext cx="99695" cy="194310"/>
          </a:xfrm>
          <a:custGeom>
            <a:avLst/>
            <a:gdLst/>
            <a:ahLst/>
            <a:cxnLst/>
            <a:rect l="l" t="t" r="r" b="b"/>
            <a:pathLst>
              <a:path w="99695" h="194310">
                <a:moveTo>
                  <a:pt x="99410" y="0"/>
                </a:moveTo>
                <a:lnTo>
                  <a:pt x="36325" y="0"/>
                </a:lnTo>
                <a:lnTo>
                  <a:pt x="0" y="194173"/>
                </a:lnTo>
                <a:lnTo>
                  <a:pt x="63098" y="194173"/>
                </a:lnTo>
                <a:lnTo>
                  <a:pt x="994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245683" y="6104926"/>
            <a:ext cx="207010" cy="194310"/>
          </a:xfrm>
          <a:custGeom>
            <a:avLst/>
            <a:gdLst/>
            <a:ahLst/>
            <a:cxnLst/>
            <a:rect l="l" t="t" r="r" b="b"/>
            <a:pathLst>
              <a:path w="207009" h="194310">
                <a:moveTo>
                  <a:pt x="65964" y="0"/>
                </a:moveTo>
                <a:lnTo>
                  <a:pt x="0" y="0"/>
                </a:lnTo>
                <a:lnTo>
                  <a:pt x="28683" y="194173"/>
                </a:lnTo>
                <a:lnTo>
                  <a:pt x="104200" y="194173"/>
                </a:lnTo>
                <a:lnTo>
                  <a:pt x="130903" y="143476"/>
                </a:lnTo>
                <a:lnTo>
                  <a:pt x="79350" y="143476"/>
                </a:lnTo>
                <a:lnTo>
                  <a:pt x="65964" y="0"/>
                </a:lnTo>
                <a:close/>
              </a:path>
              <a:path w="207009" h="194310">
                <a:moveTo>
                  <a:pt x="206476" y="0"/>
                </a:moveTo>
                <a:lnTo>
                  <a:pt x="147212" y="0"/>
                </a:lnTo>
                <a:lnTo>
                  <a:pt x="79350" y="143476"/>
                </a:lnTo>
                <a:lnTo>
                  <a:pt x="130903" y="143476"/>
                </a:lnTo>
                <a:lnTo>
                  <a:pt x="2064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704514" y="6101102"/>
            <a:ext cx="201930" cy="201930"/>
          </a:xfrm>
          <a:custGeom>
            <a:avLst/>
            <a:gdLst/>
            <a:ahLst/>
            <a:cxnLst/>
            <a:rect l="l" t="t" r="r" b="b"/>
            <a:pathLst>
              <a:path w="201929" h="201929">
                <a:moveTo>
                  <a:pt x="132870" y="0"/>
                </a:moveTo>
                <a:lnTo>
                  <a:pt x="71577" y="8964"/>
                </a:lnTo>
                <a:lnTo>
                  <a:pt x="23907" y="37299"/>
                </a:lnTo>
                <a:lnTo>
                  <a:pt x="0" y="164509"/>
                </a:lnTo>
                <a:lnTo>
                  <a:pt x="15698" y="181639"/>
                </a:lnTo>
                <a:lnTo>
                  <a:pt x="35968" y="193209"/>
                </a:lnTo>
                <a:lnTo>
                  <a:pt x="59285" y="199758"/>
                </a:lnTo>
                <a:lnTo>
                  <a:pt x="84126" y="201822"/>
                </a:lnTo>
                <a:lnTo>
                  <a:pt x="100691" y="201538"/>
                </a:lnTo>
                <a:lnTo>
                  <a:pt x="122004" y="200267"/>
                </a:lnTo>
                <a:lnTo>
                  <a:pt x="146362" y="197380"/>
                </a:lnTo>
                <a:lnTo>
                  <a:pt x="172061" y="192249"/>
                </a:lnTo>
                <a:lnTo>
                  <a:pt x="177419" y="163553"/>
                </a:lnTo>
                <a:lnTo>
                  <a:pt x="100378" y="163553"/>
                </a:lnTo>
                <a:lnTo>
                  <a:pt x="76435" y="159219"/>
                </a:lnTo>
                <a:lnTo>
                  <a:pt x="61542" y="146814"/>
                </a:lnTo>
                <a:lnTo>
                  <a:pt x="55072" y="127236"/>
                </a:lnTo>
                <a:lnTo>
                  <a:pt x="56398" y="101382"/>
                </a:lnTo>
                <a:lnTo>
                  <a:pt x="66961" y="72556"/>
                </a:lnTo>
                <a:lnTo>
                  <a:pt x="84959" y="52963"/>
                </a:lnTo>
                <a:lnTo>
                  <a:pt x="109231" y="41798"/>
                </a:lnTo>
                <a:lnTo>
                  <a:pt x="138614" y="38256"/>
                </a:lnTo>
                <a:lnTo>
                  <a:pt x="193135" y="38256"/>
                </a:lnTo>
                <a:lnTo>
                  <a:pt x="201700" y="8604"/>
                </a:lnTo>
                <a:lnTo>
                  <a:pt x="185165" y="4436"/>
                </a:lnTo>
                <a:lnTo>
                  <a:pt x="165494" y="1792"/>
                </a:lnTo>
                <a:lnTo>
                  <a:pt x="146718" y="403"/>
                </a:lnTo>
                <a:lnTo>
                  <a:pt x="132870" y="0"/>
                </a:lnTo>
                <a:close/>
              </a:path>
              <a:path w="201929" h="201929">
                <a:moveTo>
                  <a:pt x="188314" y="105207"/>
                </a:moveTo>
                <a:lnTo>
                  <a:pt x="133825" y="105207"/>
                </a:lnTo>
                <a:lnTo>
                  <a:pt x="124273" y="159729"/>
                </a:lnTo>
                <a:lnTo>
                  <a:pt x="107065" y="163553"/>
                </a:lnTo>
                <a:lnTo>
                  <a:pt x="177419" y="163553"/>
                </a:lnTo>
                <a:lnTo>
                  <a:pt x="188314" y="105207"/>
                </a:lnTo>
                <a:close/>
              </a:path>
              <a:path w="201929" h="201929">
                <a:moveTo>
                  <a:pt x="193135" y="38256"/>
                </a:moveTo>
                <a:lnTo>
                  <a:pt x="138614" y="38256"/>
                </a:lnTo>
                <a:lnTo>
                  <a:pt x="149753" y="39002"/>
                </a:lnTo>
                <a:lnTo>
                  <a:pt x="163225" y="41363"/>
                </a:lnTo>
                <a:lnTo>
                  <a:pt x="177055" y="45516"/>
                </a:lnTo>
                <a:lnTo>
                  <a:pt x="189269" y="51641"/>
                </a:lnTo>
                <a:lnTo>
                  <a:pt x="193135" y="382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7538197" y="6019796"/>
            <a:ext cx="152400" cy="175260"/>
          </a:xfrm>
          <a:custGeom>
            <a:avLst/>
            <a:gdLst/>
            <a:ahLst/>
            <a:cxnLst/>
            <a:rect l="l" t="t" r="r" b="b"/>
            <a:pathLst>
              <a:path w="152400" h="175260">
                <a:moveTo>
                  <a:pt x="152146" y="0"/>
                </a:moveTo>
                <a:lnTo>
                  <a:pt x="146297" y="0"/>
                </a:lnTo>
                <a:lnTo>
                  <a:pt x="0" y="84173"/>
                </a:lnTo>
                <a:lnTo>
                  <a:pt x="86024" y="84173"/>
                </a:lnTo>
                <a:lnTo>
                  <a:pt x="115663" y="175039"/>
                </a:lnTo>
                <a:lnTo>
                  <a:pt x="1521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7543928" y="6208221"/>
            <a:ext cx="150495" cy="180340"/>
          </a:xfrm>
          <a:custGeom>
            <a:avLst/>
            <a:gdLst/>
            <a:ahLst/>
            <a:cxnLst/>
            <a:rect l="l" t="t" r="r" b="b"/>
            <a:pathLst>
              <a:path w="150495" h="180339">
                <a:moveTo>
                  <a:pt x="38235" y="0"/>
                </a:moveTo>
                <a:lnTo>
                  <a:pt x="0" y="179827"/>
                </a:lnTo>
                <a:lnTo>
                  <a:pt x="150078" y="90878"/>
                </a:lnTo>
                <a:lnTo>
                  <a:pt x="67874" y="90878"/>
                </a:lnTo>
                <a:lnTo>
                  <a:pt x="382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www.actionago.com 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70CBF-09B3-42CC-98AA-1A9B4ACF5DEA}" type="datetime1">
              <a:rPr lang="en-US" smtClean="0"/>
              <a:t>3/22/18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899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www.actionago.com 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1565C-0E1E-4544-B4E6-0B9C8EC07F4C}" type="datetime1">
              <a:rPr lang="en-US" smtClean="0"/>
              <a:t>3/22/18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899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www.actionago.com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400800"/>
            <a:ext cx="2103120" cy="276999"/>
          </a:xfrm>
        </p:spPr>
        <p:txBody>
          <a:bodyPr/>
          <a:lstStyle/>
          <a:p>
            <a:fld id="{CEAE3705-4BE1-40E9-84BB-A587A1EE3E19}" type="datetime1">
              <a:rPr lang="en-US" smtClean="0"/>
              <a:t>3/22/18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lang="en-US" spc="-5" smtClean="0">
                <a:solidFill>
                  <a:srgbClr val="FFFFFF"/>
                </a:solidFill>
              </a:rPr>
              <a:t>‹#›</a:t>
            </a:fld>
            <a:endParaRPr lang="en-US" spc="-5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25DF-D109-44F1-B472-FB6A3B3CD080}" type="datetime1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www.actionago.com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266D3-5917-4710-8BCF-F01F3E6C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4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hyperlink" Target="http://www.actionago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14344" y="3006674"/>
            <a:ext cx="311531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8982" y="1759712"/>
            <a:ext cx="7546035" cy="4294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7576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7653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dirty="0">
                <a:solidFill>
                  <a:srgbClr val="1F497D"/>
                </a:solidFill>
                <a:ea typeface="Calibri"/>
                <a:cs typeface="Times New Roman"/>
                <a:hlinkClick r:id="rId10"/>
              </a:rPr>
              <a:t>www.actionago.com</a:t>
            </a:r>
            <a:endParaRPr lang="en-CA" dirty="0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CA" dirty="0">
              <a:solidFill>
                <a:srgbClr val="1F497D"/>
              </a:solidFill>
              <a:ea typeface="Calibri"/>
              <a:cs typeface="Times New Roman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C3193-499B-489F-B32A-DF49D28F47E2}" type="datetime1">
              <a:rPr lang="en-US" smtClean="0"/>
              <a:t>3/22/18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0341" y="6155343"/>
            <a:ext cx="221615" cy="1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E8992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spc="-5" dirty="0">
                <a:solidFill>
                  <a:srgbClr val="FFFFFF"/>
                </a:solidFill>
              </a:rPr>
              <a:t>‹#›</a:t>
            </a:fld>
            <a:endParaRPr spc="-5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3" r:id="rId5"/>
    <p:sldLayoutId id="2147483664" r:id="rId6"/>
    <p:sldLayoutId id="2147483665" r:id="rId7"/>
    <p:sldLayoutId id="2147483681" r:id="rId8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DC045-4A80-4713-A7CC-F0872D78467C}" type="datetime1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www.actionago.com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266D3-5917-4710-8BCF-F01F3E6C3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2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526F4-1833-4EB4-BD26-63CDA9BAD4AA}" type="datetime1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www.actionago.com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8683-0D69-4B54-ADA1-66174D3CF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1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E4E17-8381-410B-85C9-FBD099EFD22F}" type="datetime1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www.actionago.com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B1D55-B2B8-41B1-940E-1E6C4A638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3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1C48B-0FF5-4EF9-A2A2-2DBEFE7908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FC4EE-1107-49C5-BE56-C49B50F0A2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57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a/imgres?imgurl=http://thetyee.ca/Mediacheck/2014/08/04/ceta-handshake300px.jpg&amp;imgrefurl=http://thetyee.ca/Mediacheck/2014/08/05/NAFTA-Patent-Complaint/&amp;docid=gS-inOaczFcIeM&amp;tbnid=k37xT4WdWvK8XM:&amp;w=300&amp;h=200&amp;bih=912&amp;biw=1920&amp;ved=0ahUKEwj9muPLiK_NAhUKyWMKHRgPDBkQMwhtKEIwQg&amp;iact=mrc&amp;uact=8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ctionago.com/" TargetMode="Externa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ctionago.com/" TargetMode="Externa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ctionago.com/" TargetMode="Externa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ctionago.com/" TargetMode="Externa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ctionago.com/" TargetMode="Externa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ctionago.com/" TargetMode="Externa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ctionago.com/" TargetMode="Externa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tionago.com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tionago.com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tionago.com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tionago.com/" TargetMode="External"/><Relationship Id="rId5" Type="http://schemas.openxmlformats.org/officeDocument/2006/relationships/image" Target="../media/image7.jpeg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hyperlink" Target="http://www.actionago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tionago.com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ational.gc.ca/trade-commerce/trade-agreements-accords-commerciaux/agr-acc/ceta-aecg/text-texte/P1.aspx?lang=eng" TargetMode="External"/><Relationship Id="rId7" Type="http://schemas.openxmlformats.org/officeDocument/2006/relationships/hyperlink" Target="http://www.actionago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slide" Target="slid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tionago.com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tionago.com/" TargetMode="External"/><Relationship Id="rId5" Type="http://schemas.openxmlformats.org/officeDocument/2006/relationships/image" Target="../media/image7.jpeg"/><Relationship Id="rId4" Type="http://schemas.openxmlformats.org/officeDocument/2006/relationships/slide" Target="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tionago.com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tionago.com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://www.actionago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slide" Target="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tionago.com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hyperlink" Target="http://www.actionago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ctionago.com/" TargetMode="Externa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tionago.com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tionago.com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ational.gc.ca/trade-commerce/trade-agreements-accords-commerciaux/agr-acc/ceta-aecg/text-texte/P1.aspx?lang=eng" TargetMode="External"/><Relationship Id="rId7" Type="http://schemas.openxmlformats.org/officeDocument/2006/relationships/hyperlink" Target="http://www.actionago.com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5.xml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www.actionago.com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5.xml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tionago.com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tionago.com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tionago.com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://www.actionago.com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slide" Target="slide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tionago.com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tionago.com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ctionago.com/" TargetMode="Externa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tionago.com/" TargetMode="External"/><Relationship Id="rId5" Type="http://schemas.openxmlformats.org/officeDocument/2006/relationships/image" Target="../media/image7.jpeg"/><Relationship Id="rId4" Type="http://schemas.openxmlformats.org/officeDocument/2006/relationships/slide" Target="slide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actionago.com/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bsa-asfc.gc.ca/publications/cn-ad/cn17-30-eng.html#wb-info" TargetMode="External"/><Relationship Id="rId3" Type="http://schemas.openxmlformats.org/officeDocument/2006/relationships/hyperlink" Target="http://www.international.gc.ca/gac-amc/campaign-campagne/ceta-aecg/index.aspx?lang=eng" TargetMode="External"/><Relationship Id="rId7" Type="http://schemas.openxmlformats.org/officeDocument/2006/relationships/hyperlink" Target="http://www.cbsa-asfc.gc.ca/publications/cn-ad/cn17-29-eng.html" TargetMode="External"/><Relationship Id="rId12" Type="http://schemas.openxmlformats.org/officeDocument/2006/relationships/hyperlink" Target="http://www.actionago.com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azette.gc.ca/rp-pr/publications-eng.html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://www.gazette.gc.ca/rp-pr/p1/2017/2017-07-15/html/index-eng.php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://international.gc.ca/trade-commerce/trade-agreements-accords-commerciaux/agr-acc/ceta-aecg/index.aspx?lang=eng" TargetMode="External"/><Relationship Id="rId9" Type="http://schemas.openxmlformats.org/officeDocument/2006/relationships/slide" Target="slide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ec.europa.eu/trade/policy/in-focus/ceta/ceta-chapter-by-chapter/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hyperlink" Target="http://www.consilium.europa.eu/en/meetings/international-summit/2016/10/joint-interpretative-instrument_pdf/" TargetMode="External"/><Relationship Id="rId4" Type="http://schemas.openxmlformats.org/officeDocument/2006/relationships/hyperlink" Target="http://eur-lex.europa.eu/legal-content/EN/TXT/?uri=CELEX:52016PC0470" TargetMode="External"/><Relationship Id="rId9" Type="http://schemas.openxmlformats.org/officeDocument/2006/relationships/hyperlink" Target="http://www.actionago.com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tionago.com/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ctionago.com/" TargetMode="Externa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tionago.com/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ational.gc.ca/trade-commerce/trade-agreements-accords-commerciaux/agr-acc/ceta-aecg/text-texte/02-A-A.aspx?lang=e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tionago.com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ctionago.com/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133599"/>
          </a:xfrm>
        </p:spPr>
        <p:txBody>
          <a:bodyPr/>
          <a:lstStyle/>
          <a:p>
            <a:r>
              <a:rPr lang="en-US" b="1" u="sng" dirty="0"/>
              <a:t>CANADA</a:t>
            </a:r>
            <a:r>
              <a:rPr lang="en-US" u="sng" dirty="0"/>
              <a:t> </a:t>
            </a:r>
            <a:r>
              <a:rPr lang="en-US" b="1" u="sng" dirty="0"/>
              <a:t>EUROPEAN FREE TRADE AGREEMENT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21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 descr="Image result for picture canada european free trade deal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60960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sfaraj\Pictures\Action logo minimiz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3124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faraj\Pictures\AGO Logo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152400"/>
            <a:ext cx="3700412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998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49300" y="192786"/>
            <a:ext cx="6278245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sz="2600" spc="-85" dirty="0">
                <a:solidFill>
                  <a:srgbClr val="004E9C"/>
                </a:solidFill>
              </a:rPr>
              <a:t>Staging </a:t>
            </a:r>
            <a:r>
              <a:rPr sz="2600" spc="-90" dirty="0">
                <a:solidFill>
                  <a:srgbClr val="004E9C"/>
                </a:solidFill>
              </a:rPr>
              <a:t>Categories </a:t>
            </a:r>
            <a:r>
              <a:rPr sz="2600" dirty="0">
                <a:solidFill>
                  <a:srgbClr val="004E9C"/>
                </a:solidFill>
              </a:rPr>
              <a:t>- </a:t>
            </a:r>
            <a:r>
              <a:rPr sz="2600" spc="-70" dirty="0">
                <a:solidFill>
                  <a:srgbClr val="004E9C"/>
                </a:solidFill>
              </a:rPr>
              <a:t>Must </a:t>
            </a:r>
            <a:r>
              <a:rPr sz="2600" spc="-50" dirty="0">
                <a:solidFill>
                  <a:srgbClr val="004E9C"/>
                </a:solidFill>
              </a:rPr>
              <a:t>be </a:t>
            </a:r>
            <a:r>
              <a:rPr sz="2600" spc="-80" dirty="0">
                <a:solidFill>
                  <a:srgbClr val="004E9C"/>
                </a:solidFill>
              </a:rPr>
              <a:t>taken </a:t>
            </a:r>
            <a:r>
              <a:rPr sz="2600" spc="-75" dirty="0">
                <a:solidFill>
                  <a:srgbClr val="004E9C"/>
                </a:solidFill>
              </a:rPr>
              <a:t>into  </a:t>
            </a:r>
            <a:r>
              <a:rPr sz="2600" spc="-95" dirty="0">
                <a:solidFill>
                  <a:srgbClr val="004E9C"/>
                </a:solidFill>
              </a:rPr>
              <a:t>consideration</a:t>
            </a:r>
            <a:r>
              <a:rPr sz="2600" spc="-229" dirty="0">
                <a:solidFill>
                  <a:srgbClr val="004E9C"/>
                </a:solidFill>
              </a:rPr>
              <a:t> </a:t>
            </a:r>
            <a:r>
              <a:rPr sz="2600" spc="-70" dirty="0">
                <a:solidFill>
                  <a:srgbClr val="004E9C"/>
                </a:solidFill>
              </a:rPr>
              <a:t>when</a:t>
            </a:r>
            <a:r>
              <a:rPr sz="2600" spc="-195" dirty="0">
                <a:solidFill>
                  <a:srgbClr val="004E9C"/>
                </a:solidFill>
              </a:rPr>
              <a:t> </a:t>
            </a:r>
            <a:r>
              <a:rPr sz="2600" spc="-95" dirty="0">
                <a:solidFill>
                  <a:srgbClr val="004E9C"/>
                </a:solidFill>
              </a:rPr>
              <a:t>determining</a:t>
            </a:r>
            <a:r>
              <a:rPr sz="2600" spc="-229" dirty="0">
                <a:solidFill>
                  <a:srgbClr val="004E9C"/>
                </a:solidFill>
              </a:rPr>
              <a:t> </a:t>
            </a:r>
            <a:r>
              <a:rPr sz="2600" spc="-75" dirty="0">
                <a:solidFill>
                  <a:srgbClr val="004E9C"/>
                </a:solidFill>
              </a:rPr>
              <a:t>duty</a:t>
            </a:r>
            <a:r>
              <a:rPr sz="2600" spc="-215" dirty="0">
                <a:solidFill>
                  <a:srgbClr val="004E9C"/>
                </a:solidFill>
              </a:rPr>
              <a:t> </a:t>
            </a:r>
            <a:r>
              <a:rPr sz="2600" spc="-80" dirty="0">
                <a:solidFill>
                  <a:srgbClr val="004E9C"/>
                </a:solidFill>
              </a:rPr>
              <a:t>rates</a:t>
            </a:r>
            <a:endParaRPr sz="2600"/>
          </a:p>
        </p:txBody>
      </p:sp>
      <p:sp>
        <p:nvSpPr>
          <p:cNvPr id="18" name="object 18"/>
          <p:cNvSpPr txBox="1"/>
          <p:nvPr/>
        </p:nvSpPr>
        <p:spPr>
          <a:xfrm>
            <a:off x="749300" y="1317475"/>
            <a:ext cx="7444740" cy="375348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000" spc="-5" dirty="0">
                <a:solidFill>
                  <a:srgbClr val="475764"/>
                </a:solidFill>
                <a:latin typeface="Arial"/>
                <a:cs typeface="Arial"/>
              </a:rPr>
              <a:t>Staging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Categories are also found in Chapter 2 of the</a:t>
            </a:r>
            <a:r>
              <a:rPr sz="2000" spc="-26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Agreement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under Annex</a:t>
            </a:r>
            <a:r>
              <a:rPr sz="2000" spc="-16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2A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35915" algn="l"/>
              </a:tabLst>
            </a:pPr>
            <a:r>
              <a:rPr sz="2000" b="1" dirty="0">
                <a:solidFill>
                  <a:srgbClr val="475764"/>
                </a:solidFill>
                <a:latin typeface="Arial"/>
                <a:cs typeface="Arial"/>
              </a:rPr>
              <a:t>A	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- Duty-free on the date the </a:t>
            </a:r>
            <a:r>
              <a:rPr sz="2000" spc="-35" dirty="0">
                <a:solidFill>
                  <a:srgbClr val="475764"/>
                </a:solidFill>
                <a:latin typeface="Arial"/>
                <a:cs typeface="Arial"/>
              </a:rPr>
              <a:t>CETA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Agreement</a:t>
            </a:r>
            <a:r>
              <a:rPr sz="2000" spc="-40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enters into force</a:t>
            </a:r>
            <a:endParaRPr sz="2000">
              <a:latin typeface="Arial"/>
              <a:cs typeface="Arial"/>
            </a:endParaRPr>
          </a:p>
          <a:p>
            <a:pPr marL="532130" marR="346710" indent="-520065">
              <a:lnSpc>
                <a:spcPct val="122000"/>
              </a:lnSpc>
              <a:spcBef>
                <a:spcPts val="1200"/>
              </a:spcBef>
              <a:tabLst>
                <a:tab pos="490855" algn="l"/>
              </a:tabLst>
            </a:pPr>
            <a:r>
              <a:rPr sz="2000" b="1" dirty="0">
                <a:solidFill>
                  <a:srgbClr val="475764"/>
                </a:solidFill>
                <a:latin typeface="Arial"/>
                <a:cs typeface="Arial"/>
              </a:rPr>
              <a:t>B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-	Shall be removed in 4 equal stages beginning on </a:t>
            </a:r>
            <a:r>
              <a:rPr sz="2000" spc="-5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date  </a:t>
            </a:r>
            <a:r>
              <a:rPr sz="2000" spc="-35" dirty="0">
                <a:solidFill>
                  <a:srgbClr val="475764"/>
                </a:solidFill>
                <a:latin typeface="Arial"/>
                <a:cs typeface="Arial"/>
              </a:rPr>
              <a:t>CETA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enters into force, and such goods shall be</a:t>
            </a:r>
            <a:r>
              <a:rPr sz="2000" spc="-254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duty-free,  </a:t>
            </a:r>
            <a:r>
              <a:rPr sz="2000" spc="-10" dirty="0">
                <a:solidFill>
                  <a:srgbClr val="475764"/>
                </a:solidFill>
                <a:latin typeface="Arial"/>
                <a:cs typeface="Arial"/>
              </a:rPr>
              <a:t>effective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January 1 of year</a:t>
            </a:r>
            <a:r>
              <a:rPr sz="2000" spc="-9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  <a:p>
            <a:pPr marL="532130" marR="5080" indent="-520065">
              <a:lnSpc>
                <a:spcPct val="122000"/>
              </a:lnSpc>
              <a:spcBef>
                <a:spcPts val="1200"/>
              </a:spcBef>
              <a:tabLst>
                <a:tab pos="490855" algn="l"/>
              </a:tabLst>
            </a:pPr>
            <a:r>
              <a:rPr sz="2000" b="1" dirty="0">
                <a:solidFill>
                  <a:srgbClr val="475764"/>
                </a:solidFill>
                <a:latin typeface="Arial"/>
                <a:cs typeface="Arial"/>
              </a:rPr>
              <a:t>C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-	Shall be removed in 6 equal stages beginning on </a:t>
            </a:r>
            <a:r>
              <a:rPr sz="2000" spc="-5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date</a:t>
            </a:r>
            <a:r>
              <a:rPr sz="2000" spc="-18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this  agreement enters into force, and such goods shall be duty-  free, </a:t>
            </a:r>
            <a:r>
              <a:rPr sz="2000" spc="-5" dirty="0">
                <a:solidFill>
                  <a:srgbClr val="475764"/>
                </a:solidFill>
                <a:latin typeface="Arial"/>
                <a:cs typeface="Arial"/>
              </a:rPr>
              <a:t>effective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January 1 of year</a:t>
            </a:r>
            <a:r>
              <a:rPr sz="2000" spc="-14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715000"/>
            <a:ext cx="2378837" cy="822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794502"/>
            <a:ext cx="1645920" cy="8229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5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49300" y="192786"/>
            <a:ext cx="462026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85" dirty="0">
                <a:solidFill>
                  <a:srgbClr val="004E9C"/>
                </a:solidFill>
              </a:rPr>
              <a:t>Staging </a:t>
            </a:r>
            <a:r>
              <a:rPr sz="2600" spc="-90" dirty="0">
                <a:solidFill>
                  <a:srgbClr val="004E9C"/>
                </a:solidFill>
              </a:rPr>
              <a:t>Categories </a:t>
            </a:r>
            <a:r>
              <a:rPr sz="2600" dirty="0">
                <a:solidFill>
                  <a:srgbClr val="004E9C"/>
                </a:solidFill>
              </a:rPr>
              <a:t>–</a:t>
            </a:r>
            <a:r>
              <a:rPr sz="2600" spc="-505" dirty="0">
                <a:solidFill>
                  <a:srgbClr val="004E9C"/>
                </a:solidFill>
              </a:rPr>
              <a:t> </a:t>
            </a:r>
            <a:r>
              <a:rPr sz="2600" spc="-90" dirty="0">
                <a:solidFill>
                  <a:srgbClr val="FFA213"/>
                </a:solidFill>
              </a:rPr>
              <a:t>continued</a:t>
            </a:r>
            <a:endParaRPr sz="2600"/>
          </a:p>
        </p:txBody>
      </p:sp>
      <p:sp>
        <p:nvSpPr>
          <p:cNvPr id="18" name="object 18"/>
          <p:cNvSpPr txBox="1"/>
          <p:nvPr/>
        </p:nvSpPr>
        <p:spPr>
          <a:xfrm>
            <a:off x="749300" y="1275333"/>
            <a:ext cx="7584440" cy="40863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7830" marR="5080" indent="-40576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75764"/>
                </a:solidFill>
                <a:latin typeface="Arial"/>
                <a:cs typeface="Arial"/>
              </a:rPr>
              <a:t>D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- Shall be removed in 8 equal stages beginning on the date this  Agreement enters into force, and such goods shall be duty-free,  effective January 1 of year 8</a:t>
            </a: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E - Are exempt from tariff elimination</a:t>
            </a:r>
          </a:p>
          <a:p>
            <a:pPr marL="469900" marR="212725" indent="-457834">
              <a:lnSpc>
                <a:spcPct val="100000"/>
              </a:lnSpc>
              <a:spcBef>
                <a:spcPts val="1200"/>
              </a:spcBef>
              <a:tabLst>
                <a:tab pos="321945" algn="l"/>
              </a:tabLst>
            </a:pP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S	- Removed in 3 equal stages beginning on the fifth anniversary  of the date of entry into force of this agreement, and such  goods shall be duty-free, effective January 1 of year 8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dirty="0">
              <a:solidFill>
                <a:srgbClr val="475764"/>
              </a:solidFill>
              <a:latin typeface="Arial"/>
              <a:cs typeface="Arial"/>
            </a:endParaRPr>
          </a:p>
          <a:p>
            <a:pPr marL="12700" marR="6350">
              <a:lnSpc>
                <a:spcPct val="125000"/>
              </a:lnSpc>
              <a:tabLst>
                <a:tab pos="1262380" algn="l"/>
              </a:tabLst>
            </a:pP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AVO-EP -	the elimination shall apply to the Ad Valorem duty only;  the specific duty resulting from the entry price system applicable for  these originating goods shall be maintained.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 dirty="0">
              <a:solidFill>
                <a:srgbClr val="475764"/>
              </a:solidFill>
              <a:latin typeface="Arial"/>
              <a:cs typeface="Arial"/>
            </a:endParaRPr>
          </a:p>
          <a:p>
            <a:pPr marL="12700" marR="81915">
              <a:lnSpc>
                <a:spcPts val="2160"/>
              </a:lnSpc>
            </a:pP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Keep in mind that certain products may become duty free, but still be  subject to quota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794502"/>
            <a:ext cx="1645920" cy="82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715000"/>
            <a:ext cx="2378837" cy="8229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5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82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828547" y="406095"/>
            <a:ext cx="435356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80" dirty="0">
                <a:solidFill>
                  <a:srgbClr val="004E9C"/>
                </a:solidFill>
              </a:rPr>
              <a:t>Example </a:t>
            </a:r>
            <a:r>
              <a:rPr sz="2600" dirty="0">
                <a:solidFill>
                  <a:srgbClr val="004E9C"/>
                </a:solidFill>
              </a:rPr>
              <a:t>-</a:t>
            </a:r>
            <a:r>
              <a:rPr sz="2600" spc="-555" dirty="0">
                <a:solidFill>
                  <a:srgbClr val="004E9C"/>
                </a:solidFill>
              </a:rPr>
              <a:t> </a:t>
            </a:r>
            <a:r>
              <a:rPr sz="2600" spc="-85" dirty="0">
                <a:solidFill>
                  <a:srgbClr val="004E9C"/>
                </a:solidFill>
              </a:rPr>
              <a:t>Staging </a:t>
            </a:r>
            <a:r>
              <a:rPr sz="2600" spc="-90" dirty="0">
                <a:solidFill>
                  <a:srgbClr val="004E9C"/>
                </a:solidFill>
              </a:rPr>
              <a:t>Categories</a:t>
            </a:r>
            <a:endParaRPr sz="2600"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298450" y="1289050"/>
          <a:ext cx="8589643" cy="4189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5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2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52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644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2860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IMPORTS </a:t>
                      </a:r>
                      <a:r>
                        <a:rPr sz="1800" b="1" spc="-1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INTO </a:t>
                      </a:r>
                      <a:r>
                        <a:rPr sz="1800" b="1" spc="-1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CANADA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E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HS</a:t>
                      </a:r>
                      <a:r>
                        <a:rPr sz="1600" b="1" spc="-1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Code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Duty</a:t>
                      </a:r>
                      <a:r>
                        <a:rPr sz="16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Rate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Staging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2095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Category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2095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Staging</a:t>
                      </a:r>
                      <a:r>
                        <a:rPr sz="1600" b="1" spc="-5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Category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714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elimination</a:t>
                      </a:r>
                      <a:r>
                        <a:rPr sz="1600" b="1" spc="2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rate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1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0406.20.11.10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79705" marR="160020" indent="63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Grated or </a:t>
                      </a:r>
                      <a:r>
                        <a:rPr sz="14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powdered  </a:t>
                      </a: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cheddar cheese</a:t>
                      </a:r>
                      <a:r>
                        <a:rPr sz="1400" spc="-13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(Within  Access</a:t>
                      </a:r>
                      <a:r>
                        <a:rPr sz="1400" spc="-6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Commitment)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2.84¢/kg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R="4178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Duty</a:t>
                      </a:r>
                      <a:r>
                        <a:rPr sz="1600" spc="-1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free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spc="-1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0603.11.00.00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Fresh</a:t>
                      </a:r>
                      <a:r>
                        <a:rPr sz="1400" spc="-4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Roses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10.5%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R="417830" algn="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4 equal</a:t>
                      </a:r>
                      <a:r>
                        <a:rPr sz="1600" spc="-2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stages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85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1003.10.12.00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27305" indent="-127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2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Barley, </a:t>
                      </a: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for malting</a:t>
                      </a:r>
                      <a:r>
                        <a:rPr sz="1400" spc="-9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purposes  </a:t>
                      </a:r>
                      <a:r>
                        <a:rPr sz="14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(Over </a:t>
                      </a: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Access</a:t>
                      </a:r>
                      <a:r>
                        <a:rPr sz="1400" spc="-14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Commitment)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94.5%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R="412115" algn="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6 equal</a:t>
                      </a:r>
                      <a:r>
                        <a:rPr sz="1600" spc="-2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stages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764592"/>
            <a:ext cx="2378837" cy="822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794502"/>
            <a:ext cx="1645920" cy="82296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5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82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08151" y="268986"/>
            <a:ext cx="435356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85" dirty="0">
                <a:solidFill>
                  <a:srgbClr val="004E9C"/>
                </a:solidFill>
              </a:rPr>
              <a:t>Example </a:t>
            </a:r>
            <a:r>
              <a:rPr sz="2600" dirty="0">
                <a:solidFill>
                  <a:srgbClr val="004E9C"/>
                </a:solidFill>
              </a:rPr>
              <a:t>-</a:t>
            </a:r>
            <a:r>
              <a:rPr sz="2600" spc="-520" dirty="0">
                <a:solidFill>
                  <a:srgbClr val="004E9C"/>
                </a:solidFill>
              </a:rPr>
              <a:t> </a:t>
            </a:r>
            <a:r>
              <a:rPr sz="2600" spc="-85" dirty="0">
                <a:solidFill>
                  <a:srgbClr val="004E9C"/>
                </a:solidFill>
              </a:rPr>
              <a:t>Staging </a:t>
            </a:r>
            <a:r>
              <a:rPr sz="2600" spc="-90" dirty="0">
                <a:solidFill>
                  <a:srgbClr val="004E9C"/>
                </a:solidFill>
              </a:rPr>
              <a:t>Categories</a:t>
            </a:r>
            <a:endParaRPr sz="2600"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273862" y="1189482"/>
          <a:ext cx="8591548" cy="44945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5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2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5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1830">
                <a:tc gridSpan="5"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18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IMPORTS </a:t>
                      </a:r>
                      <a:r>
                        <a:rPr sz="1800" b="1" spc="-1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INTO </a:t>
                      </a:r>
                      <a:r>
                        <a:rPr sz="1800" b="1" spc="-1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CANADA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9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E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34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HS</a:t>
                      </a:r>
                      <a:r>
                        <a:rPr sz="1600" b="1" spc="-1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Code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Duty</a:t>
                      </a:r>
                      <a:r>
                        <a:rPr sz="16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Rate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Staging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9050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Category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4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Staging</a:t>
                      </a:r>
                      <a:r>
                        <a:rPr sz="1600" b="1" spc="-4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Category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elimination</a:t>
                      </a:r>
                      <a:r>
                        <a:rPr sz="1600" b="1" spc="2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rate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4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9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8703.24.00.XX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43815" marR="2413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Motor cars and other</a:t>
                      </a:r>
                      <a:r>
                        <a:rPr sz="1400" spc="-18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motor  </a:t>
                      </a:r>
                      <a:r>
                        <a:rPr sz="14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vehicles </a:t>
                      </a: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principally  designed for the transport  of persons (3000cc</a:t>
                      </a:r>
                      <a:r>
                        <a:rPr sz="1400" spc="-13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+)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6.1%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 equal</a:t>
                      </a:r>
                      <a:r>
                        <a:rPr sz="1600" spc="-2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stages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215"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1517.10.20.00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578485" marR="140970" indent="-41910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Margarine </a:t>
                      </a:r>
                      <a:r>
                        <a:rPr sz="14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(Over</a:t>
                      </a:r>
                      <a:r>
                        <a:rPr sz="1400" spc="-19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Access  </a:t>
                      </a:r>
                      <a:r>
                        <a:rPr sz="14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Commitment)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82.28¢/kg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6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58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382905" marR="363220" indent="13208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No tariff  </a:t>
                      </a:r>
                      <a:r>
                        <a:rPr sz="16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elim</a:t>
                      </a:r>
                      <a:r>
                        <a:rPr sz="1600" spc="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nat</a:t>
                      </a:r>
                      <a:r>
                        <a:rPr sz="1600" spc="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2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1701.9X.00.00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Sucrose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$30.86/tonne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76200" marR="57150" indent="-6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Reduction starts  5th </a:t>
                      </a:r>
                      <a:r>
                        <a:rPr sz="1600" spc="-1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year </a:t>
                      </a: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- 3 equal  stages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794502"/>
            <a:ext cx="2378837" cy="822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794502"/>
            <a:ext cx="1645920" cy="82296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5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82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49300" y="368884"/>
            <a:ext cx="435356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80" dirty="0">
                <a:solidFill>
                  <a:srgbClr val="004E9C"/>
                </a:solidFill>
              </a:rPr>
              <a:t>Example </a:t>
            </a:r>
            <a:r>
              <a:rPr sz="2600" dirty="0">
                <a:solidFill>
                  <a:srgbClr val="004E9C"/>
                </a:solidFill>
              </a:rPr>
              <a:t>-</a:t>
            </a:r>
            <a:r>
              <a:rPr sz="2600" spc="-545" dirty="0">
                <a:solidFill>
                  <a:srgbClr val="004E9C"/>
                </a:solidFill>
              </a:rPr>
              <a:t> </a:t>
            </a:r>
            <a:r>
              <a:rPr sz="2600" spc="-85" dirty="0">
                <a:solidFill>
                  <a:srgbClr val="004E9C"/>
                </a:solidFill>
              </a:rPr>
              <a:t>Staging </a:t>
            </a:r>
            <a:r>
              <a:rPr sz="2600" spc="-90" dirty="0">
                <a:solidFill>
                  <a:srgbClr val="004E9C"/>
                </a:solidFill>
              </a:rPr>
              <a:t>Categories</a:t>
            </a:r>
            <a:endParaRPr sz="2600"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374650" y="1212850"/>
          <a:ext cx="8456292" cy="45669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9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03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662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IMPORTS </a:t>
                      </a:r>
                      <a:r>
                        <a:rPr sz="1800" b="1" spc="-1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INTO </a:t>
                      </a:r>
                      <a:r>
                        <a:rPr sz="18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EUROPE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E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HS</a:t>
                      </a:r>
                      <a:r>
                        <a:rPr sz="1600" b="1" spc="-2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Code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Present Duty</a:t>
                      </a:r>
                      <a:r>
                        <a:rPr sz="16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Rate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8100" marR="11430" indent="65405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Staging  </a:t>
                      </a:r>
                      <a:r>
                        <a:rPr sz="16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Cate</a:t>
                      </a:r>
                      <a:r>
                        <a:rPr sz="1600" b="1" spc="-1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6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ory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60960" marR="37465" indent="635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Staging  Category  elimination</a:t>
                      </a:r>
                      <a:r>
                        <a:rPr sz="1600" b="1" spc="-1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rate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0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0806.10.XX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Fresh</a:t>
                      </a:r>
                      <a:r>
                        <a:rPr sz="16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Grapes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0170" marR="70485" indent="127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Duty differs </a:t>
                      </a: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by date, of  entry price. Ad </a:t>
                      </a:r>
                      <a:r>
                        <a:rPr sz="1400" spc="-1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Valorem  </a:t>
                      </a: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duty (%) to be eliminated  </a:t>
                      </a:r>
                      <a:r>
                        <a:rPr sz="1400" spc="-1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immediately. </a:t>
                      </a: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Entry price  </a:t>
                      </a:r>
                      <a:r>
                        <a:rPr sz="14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system </a:t>
                      </a: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duty (X amount</a:t>
                      </a:r>
                      <a:r>
                        <a:rPr sz="1400" spc="-14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of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€/100 kg/net) </a:t>
                      </a:r>
                      <a:r>
                        <a:rPr sz="14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will</a:t>
                      </a:r>
                      <a:r>
                        <a:rPr sz="1400" spc="-15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remain.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AV0+EP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73050" marR="247650" algn="ctr">
                        <a:lnSpc>
                          <a:spcPct val="100000"/>
                        </a:lnSpc>
                        <a:spcBef>
                          <a:spcPts val="1240"/>
                        </a:spcBef>
                      </a:pP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Ad valorem  eliminated </a:t>
                      </a: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-  </a:t>
                      </a: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specific</a:t>
                      </a:r>
                      <a:r>
                        <a:rPr sz="1600" spc="-7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rate  remains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209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0306.12.10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Frozen Whole</a:t>
                      </a:r>
                      <a:r>
                        <a:rPr sz="1600" spc="-2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Lobsters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6%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6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4 equal</a:t>
                      </a:r>
                      <a:r>
                        <a:rPr sz="1600" spc="-2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stages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134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1605.30.90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Preserved</a:t>
                      </a:r>
                      <a:r>
                        <a:rPr sz="16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Lobsters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20%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6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6 equal</a:t>
                      </a:r>
                      <a:r>
                        <a:rPr sz="1600" spc="-2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stages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768212"/>
            <a:ext cx="2378837" cy="822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794502"/>
            <a:ext cx="1645920" cy="82296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5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82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49300" y="345186"/>
            <a:ext cx="435356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85" dirty="0">
                <a:solidFill>
                  <a:srgbClr val="004E9C"/>
                </a:solidFill>
              </a:rPr>
              <a:t>Example </a:t>
            </a:r>
            <a:r>
              <a:rPr sz="2600" dirty="0">
                <a:solidFill>
                  <a:srgbClr val="004E9C"/>
                </a:solidFill>
              </a:rPr>
              <a:t>-</a:t>
            </a:r>
            <a:r>
              <a:rPr sz="2600" spc="-520" dirty="0">
                <a:solidFill>
                  <a:srgbClr val="004E9C"/>
                </a:solidFill>
              </a:rPr>
              <a:t> </a:t>
            </a:r>
            <a:r>
              <a:rPr sz="2600" spc="-85" dirty="0">
                <a:solidFill>
                  <a:srgbClr val="004E9C"/>
                </a:solidFill>
              </a:rPr>
              <a:t>Staging </a:t>
            </a:r>
            <a:r>
              <a:rPr sz="2600" spc="-90" dirty="0">
                <a:solidFill>
                  <a:srgbClr val="004E9C"/>
                </a:solidFill>
              </a:rPr>
              <a:t>Categories</a:t>
            </a:r>
            <a:endParaRPr sz="2600"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336550" y="1212850"/>
          <a:ext cx="8456292" cy="3446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9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03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060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IMPORTS </a:t>
                      </a:r>
                      <a:r>
                        <a:rPr sz="1800" b="1" spc="-1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INTO </a:t>
                      </a:r>
                      <a:r>
                        <a:rPr sz="18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EUROPE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E4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HS</a:t>
                      </a:r>
                      <a:r>
                        <a:rPr sz="1600" b="1" spc="-2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Code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Present Duty</a:t>
                      </a:r>
                      <a:r>
                        <a:rPr sz="16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Rate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8100" marR="11430" indent="65405">
                        <a:lnSpc>
                          <a:spcPct val="100000"/>
                        </a:lnSpc>
                      </a:pP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Staging  </a:t>
                      </a:r>
                      <a:r>
                        <a:rPr sz="16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Cate</a:t>
                      </a:r>
                      <a:r>
                        <a:rPr sz="1600" b="1" spc="-1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6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ory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60960" marR="37465" indent="635" algn="ctr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Staging  Category  elimination</a:t>
                      </a:r>
                      <a:r>
                        <a:rPr sz="1600" b="1" spc="-1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rate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68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570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spc="-1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1002.00.00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spc="-1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Rye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93</a:t>
                      </a:r>
                      <a:r>
                        <a:rPr sz="1600" spc="-1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€/tonne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 equal</a:t>
                      </a:r>
                      <a:r>
                        <a:rPr sz="1600" spc="-3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stages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9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0105.94.00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Live Chickens</a:t>
                      </a:r>
                      <a:r>
                        <a:rPr sz="1600" spc="-4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(185g+)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311150">
                        <a:lnSpc>
                          <a:spcPct val="100000"/>
                        </a:lnSpc>
                      </a:pP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20.9 €/100</a:t>
                      </a:r>
                      <a:r>
                        <a:rPr sz="1600" spc="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kg/net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6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27660" marR="302895" indent="1320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No tariff  </a:t>
                      </a:r>
                      <a:r>
                        <a:rPr sz="16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elim</a:t>
                      </a:r>
                      <a:r>
                        <a:rPr sz="1600" spc="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nat</a:t>
                      </a:r>
                      <a:r>
                        <a:rPr sz="1600" spc="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715000"/>
            <a:ext cx="2378837" cy="822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794502"/>
            <a:ext cx="1645920" cy="82296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5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36803" y="345186"/>
            <a:ext cx="78003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85" dirty="0">
                <a:solidFill>
                  <a:srgbClr val="004E9C"/>
                </a:solidFill>
              </a:rPr>
              <a:t>Staging</a:t>
            </a:r>
            <a:r>
              <a:rPr sz="2600" spc="-195" dirty="0">
                <a:solidFill>
                  <a:srgbClr val="004E9C"/>
                </a:solidFill>
              </a:rPr>
              <a:t> </a:t>
            </a:r>
            <a:r>
              <a:rPr sz="2600" spc="-90" dirty="0">
                <a:solidFill>
                  <a:srgbClr val="004E9C"/>
                </a:solidFill>
              </a:rPr>
              <a:t>Category</a:t>
            </a:r>
            <a:r>
              <a:rPr sz="2600" spc="-220" dirty="0">
                <a:solidFill>
                  <a:srgbClr val="004E9C"/>
                </a:solidFill>
              </a:rPr>
              <a:t> </a:t>
            </a:r>
            <a:r>
              <a:rPr sz="2600" spc="-65" dirty="0">
                <a:solidFill>
                  <a:srgbClr val="004E9C"/>
                </a:solidFill>
              </a:rPr>
              <a:t>for</a:t>
            </a:r>
            <a:r>
              <a:rPr sz="2600" spc="-220" dirty="0">
                <a:solidFill>
                  <a:srgbClr val="004E9C"/>
                </a:solidFill>
              </a:rPr>
              <a:t> </a:t>
            </a:r>
            <a:r>
              <a:rPr sz="2600" spc="-85" dirty="0">
                <a:solidFill>
                  <a:srgbClr val="004E9C"/>
                </a:solidFill>
              </a:rPr>
              <a:t>passenger</a:t>
            </a:r>
            <a:r>
              <a:rPr sz="2600" spc="-235" dirty="0">
                <a:solidFill>
                  <a:srgbClr val="004E9C"/>
                </a:solidFill>
              </a:rPr>
              <a:t> </a:t>
            </a:r>
            <a:r>
              <a:rPr sz="2600" spc="-80" dirty="0">
                <a:solidFill>
                  <a:srgbClr val="004E9C"/>
                </a:solidFill>
              </a:rPr>
              <a:t>vehicles</a:t>
            </a:r>
            <a:r>
              <a:rPr sz="2600" spc="-235" dirty="0">
                <a:solidFill>
                  <a:srgbClr val="004E9C"/>
                </a:solidFill>
              </a:rPr>
              <a:t> </a:t>
            </a:r>
            <a:r>
              <a:rPr sz="2600" spc="-75" dirty="0">
                <a:solidFill>
                  <a:srgbClr val="004E9C"/>
                </a:solidFill>
              </a:rPr>
              <a:t>into</a:t>
            </a:r>
            <a:r>
              <a:rPr sz="2600" spc="-210" dirty="0">
                <a:solidFill>
                  <a:srgbClr val="004E9C"/>
                </a:solidFill>
              </a:rPr>
              <a:t> </a:t>
            </a:r>
            <a:r>
              <a:rPr sz="2600" spc="-80" dirty="0">
                <a:solidFill>
                  <a:srgbClr val="004E9C"/>
                </a:solidFill>
              </a:rPr>
              <a:t>Canada</a:t>
            </a:r>
            <a:endParaRPr sz="2600"/>
          </a:p>
        </p:txBody>
      </p:sp>
      <p:sp>
        <p:nvSpPr>
          <p:cNvPr id="18" name="object 18"/>
          <p:cNvSpPr txBox="1"/>
          <p:nvPr/>
        </p:nvSpPr>
        <p:spPr>
          <a:xfrm>
            <a:off x="739546" y="926338"/>
            <a:ext cx="27362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5430" indent="-252729">
              <a:lnSpc>
                <a:spcPct val="100000"/>
              </a:lnSpc>
              <a:spcBef>
                <a:spcPts val="105"/>
              </a:spcBef>
              <a:buClr>
                <a:srgbClr val="FFA213"/>
              </a:buClr>
              <a:buSzPct val="130000"/>
              <a:buFont typeface="Arial"/>
              <a:buChar char="●"/>
              <a:tabLst>
                <a:tab pos="266065" algn="l"/>
              </a:tabLst>
            </a:pPr>
            <a:r>
              <a:rPr sz="2000" b="1" dirty="0">
                <a:solidFill>
                  <a:srgbClr val="475764"/>
                </a:solidFill>
                <a:latin typeface="Arial"/>
                <a:cs typeface="Arial"/>
              </a:rPr>
              <a:t>Imports into</a:t>
            </a:r>
            <a:r>
              <a:rPr sz="2000" b="1" spc="-10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75764"/>
                </a:solidFill>
                <a:latin typeface="Arial"/>
                <a:cs typeface="Arial"/>
              </a:rPr>
              <a:t>Canada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720636" y="1475232"/>
          <a:ext cx="7506333" cy="284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1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8703.21.90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6.10%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8703.22.00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6.10%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8703.23.00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6.10%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8703.24.00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6.10%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8703.31.00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6.10%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8703.32.00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6.10%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8703.33.00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6.10%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8703.90.00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6.10%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809955" y="4584649"/>
            <a:ext cx="69557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2130" marR="5080" indent="-52006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75764"/>
                </a:solidFill>
                <a:latin typeface="Arial"/>
                <a:cs typeface="Arial"/>
              </a:rPr>
              <a:t>C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-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Shall be removed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in 6 </a:t>
            </a:r>
            <a:r>
              <a:rPr sz="1800" spc="-10" dirty="0">
                <a:solidFill>
                  <a:srgbClr val="475764"/>
                </a:solidFill>
                <a:latin typeface="Arial"/>
                <a:cs typeface="Arial"/>
              </a:rPr>
              <a:t>equal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stages </a:t>
            </a:r>
            <a:r>
              <a:rPr sz="1800" spc="-10" dirty="0">
                <a:solidFill>
                  <a:srgbClr val="475764"/>
                </a:solidFill>
                <a:latin typeface="Arial"/>
                <a:cs typeface="Arial"/>
              </a:rPr>
              <a:t>beginning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on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date this  agreement enters into force, and such goods shall be duty-free,  effective January 1 of </a:t>
            </a:r>
            <a:r>
              <a:rPr sz="1800" spc="-10" dirty="0">
                <a:solidFill>
                  <a:srgbClr val="475764"/>
                </a:solidFill>
                <a:latin typeface="Arial"/>
                <a:cs typeface="Arial"/>
              </a:rPr>
              <a:t>year</a:t>
            </a:r>
            <a:r>
              <a:rPr sz="1800" spc="3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773909"/>
            <a:ext cx="2378837" cy="822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794502"/>
            <a:ext cx="1645920" cy="8229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5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36803" y="345186"/>
            <a:ext cx="780034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85" dirty="0">
                <a:solidFill>
                  <a:srgbClr val="004E9C"/>
                </a:solidFill>
              </a:rPr>
              <a:t>Staging</a:t>
            </a:r>
            <a:r>
              <a:rPr sz="2600" spc="-195" dirty="0">
                <a:solidFill>
                  <a:srgbClr val="004E9C"/>
                </a:solidFill>
              </a:rPr>
              <a:t> </a:t>
            </a:r>
            <a:r>
              <a:rPr sz="2600" spc="-90" dirty="0">
                <a:solidFill>
                  <a:srgbClr val="004E9C"/>
                </a:solidFill>
              </a:rPr>
              <a:t>Category</a:t>
            </a:r>
            <a:r>
              <a:rPr sz="2600" spc="-220" dirty="0">
                <a:solidFill>
                  <a:srgbClr val="004E9C"/>
                </a:solidFill>
              </a:rPr>
              <a:t> </a:t>
            </a:r>
            <a:r>
              <a:rPr sz="2600" spc="-65" dirty="0">
                <a:solidFill>
                  <a:srgbClr val="004E9C"/>
                </a:solidFill>
              </a:rPr>
              <a:t>for</a:t>
            </a:r>
            <a:r>
              <a:rPr sz="2600" spc="-220" dirty="0">
                <a:solidFill>
                  <a:srgbClr val="004E9C"/>
                </a:solidFill>
              </a:rPr>
              <a:t> </a:t>
            </a:r>
            <a:r>
              <a:rPr sz="2600" spc="-85" dirty="0">
                <a:solidFill>
                  <a:srgbClr val="004E9C"/>
                </a:solidFill>
              </a:rPr>
              <a:t>passenger</a:t>
            </a:r>
            <a:r>
              <a:rPr sz="2600" spc="-235" dirty="0">
                <a:solidFill>
                  <a:srgbClr val="004E9C"/>
                </a:solidFill>
              </a:rPr>
              <a:t> </a:t>
            </a:r>
            <a:r>
              <a:rPr sz="2600" spc="-80" dirty="0">
                <a:solidFill>
                  <a:srgbClr val="004E9C"/>
                </a:solidFill>
              </a:rPr>
              <a:t>vehicles</a:t>
            </a:r>
            <a:r>
              <a:rPr sz="2600" spc="-235" dirty="0">
                <a:solidFill>
                  <a:srgbClr val="004E9C"/>
                </a:solidFill>
              </a:rPr>
              <a:t> </a:t>
            </a:r>
            <a:r>
              <a:rPr sz="2600" spc="-75" dirty="0">
                <a:solidFill>
                  <a:srgbClr val="004E9C"/>
                </a:solidFill>
              </a:rPr>
              <a:t>into</a:t>
            </a:r>
            <a:r>
              <a:rPr sz="2600" spc="-210" dirty="0">
                <a:solidFill>
                  <a:srgbClr val="004E9C"/>
                </a:solidFill>
              </a:rPr>
              <a:t> </a:t>
            </a:r>
            <a:r>
              <a:rPr sz="2600" spc="-80" dirty="0">
                <a:solidFill>
                  <a:srgbClr val="004E9C"/>
                </a:solidFill>
              </a:rPr>
              <a:t>Canada</a:t>
            </a:r>
            <a:endParaRPr sz="2600"/>
          </a:p>
        </p:txBody>
      </p:sp>
      <p:sp>
        <p:nvSpPr>
          <p:cNvPr id="18" name="object 18"/>
          <p:cNvSpPr txBox="1"/>
          <p:nvPr/>
        </p:nvSpPr>
        <p:spPr>
          <a:xfrm>
            <a:off x="739546" y="926338"/>
            <a:ext cx="27362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5430" indent="-252729">
              <a:lnSpc>
                <a:spcPct val="100000"/>
              </a:lnSpc>
              <a:spcBef>
                <a:spcPts val="105"/>
              </a:spcBef>
              <a:buClr>
                <a:srgbClr val="FFA213"/>
              </a:buClr>
              <a:buSzPct val="130000"/>
              <a:buFont typeface="Arial"/>
              <a:buChar char="●"/>
              <a:tabLst>
                <a:tab pos="266065" algn="l"/>
              </a:tabLst>
            </a:pPr>
            <a:r>
              <a:rPr sz="2000" b="1" dirty="0">
                <a:solidFill>
                  <a:srgbClr val="475764"/>
                </a:solidFill>
                <a:latin typeface="Arial"/>
                <a:cs typeface="Arial"/>
              </a:rPr>
              <a:t>Imports into</a:t>
            </a:r>
            <a:r>
              <a:rPr sz="2000" b="1" spc="-10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75764"/>
                </a:solidFill>
                <a:latin typeface="Arial"/>
                <a:cs typeface="Arial"/>
              </a:rPr>
              <a:t>Canada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716318" y="1365250"/>
          <a:ext cx="7506333" cy="284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4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0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1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8703.21.90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6.10%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8703.22.00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6.10%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8703.23.00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6.10%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8703.24.00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6.10%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8703.31.00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6.10%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8703.32.00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6.10%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8703.33.00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6.10%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8703.90.00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6.10%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840739" y="4691633"/>
            <a:ext cx="69195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75764"/>
                </a:solidFill>
                <a:latin typeface="Arial"/>
                <a:cs typeface="Arial"/>
              </a:rPr>
              <a:t>D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-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Shall be removed in 8 equal stages beginning on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date this  Agreement enters into force, and such goods shall be duty-free,  effective January 1 of </a:t>
            </a:r>
            <a:r>
              <a:rPr sz="1800" spc="-10" dirty="0">
                <a:solidFill>
                  <a:srgbClr val="475764"/>
                </a:solidFill>
                <a:latin typeface="Arial"/>
                <a:cs typeface="Arial"/>
              </a:rPr>
              <a:t>year</a:t>
            </a:r>
            <a:r>
              <a:rPr sz="1800" spc="3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876" y="5660164"/>
            <a:ext cx="2378837" cy="822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794502"/>
            <a:ext cx="1645920" cy="8229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6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44500" y="192786"/>
            <a:ext cx="740029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85" dirty="0">
                <a:solidFill>
                  <a:srgbClr val="004E9C"/>
                </a:solidFill>
              </a:rPr>
              <a:t>Staging</a:t>
            </a:r>
            <a:r>
              <a:rPr sz="2600" spc="-210" dirty="0">
                <a:solidFill>
                  <a:srgbClr val="004E9C"/>
                </a:solidFill>
              </a:rPr>
              <a:t> </a:t>
            </a:r>
            <a:r>
              <a:rPr sz="2600" spc="-90" dirty="0">
                <a:solidFill>
                  <a:srgbClr val="004E9C"/>
                </a:solidFill>
              </a:rPr>
              <a:t>Category</a:t>
            </a:r>
            <a:r>
              <a:rPr sz="2600" spc="-229" dirty="0">
                <a:solidFill>
                  <a:srgbClr val="004E9C"/>
                </a:solidFill>
              </a:rPr>
              <a:t> </a:t>
            </a:r>
            <a:r>
              <a:rPr sz="2600" spc="-65" dirty="0">
                <a:solidFill>
                  <a:srgbClr val="004E9C"/>
                </a:solidFill>
              </a:rPr>
              <a:t>for</a:t>
            </a:r>
            <a:r>
              <a:rPr sz="2600" spc="-229" dirty="0">
                <a:solidFill>
                  <a:srgbClr val="004E9C"/>
                </a:solidFill>
              </a:rPr>
              <a:t> </a:t>
            </a:r>
            <a:r>
              <a:rPr sz="2600" spc="-85" dirty="0">
                <a:solidFill>
                  <a:srgbClr val="004E9C"/>
                </a:solidFill>
              </a:rPr>
              <a:t>vehicles</a:t>
            </a:r>
            <a:r>
              <a:rPr sz="2600" spc="-229" dirty="0">
                <a:solidFill>
                  <a:srgbClr val="004E9C"/>
                </a:solidFill>
              </a:rPr>
              <a:t> </a:t>
            </a:r>
            <a:r>
              <a:rPr sz="2600" spc="-85" dirty="0">
                <a:solidFill>
                  <a:srgbClr val="004E9C"/>
                </a:solidFill>
              </a:rPr>
              <a:t>imported</a:t>
            </a:r>
            <a:r>
              <a:rPr sz="2600" spc="-240" dirty="0">
                <a:solidFill>
                  <a:srgbClr val="004E9C"/>
                </a:solidFill>
              </a:rPr>
              <a:t> </a:t>
            </a:r>
            <a:r>
              <a:rPr sz="2600" spc="-75" dirty="0">
                <a:solidFill>
                  <a:srgbClr val="004E9C"/>
                </a:solidFill>
              </a:rPr>
              <a:t>into</a:t>
            </a:r>
            <a:r>
              <a:rPr sz="2600" spc="-220" dirty="0">
                <a:solidFill>
                  <a:srgbClr val="004E9C"/>
                </a:solidFill>
              </a:rPr>
              <a:t> </a:t>
            </a:r>
            <a:r>
              <a:rPr sz="2600" spc="-65" dirty="0">
                <a:solidFill>
                  <a:srgbClr val="004E9C"/>
                </a:solidFill>
              </a:rPr>
              <a:t>the</a:t>
            </a:r>
            <a:r>
              <a:rPr sz="2600" spc="-220" dirty="0">
                <a:solidFill>
                  <a:srgbClr val="004E9C"/>
                </a:solidFill>
              </a:rPr>
              <a:t> </a:t>
            </a:r>
            <a:r>
              <a:rPr sz="2600" spc="-95" dirty="0">
                <a:solidFill>
                  <a:srgbClr val="004E9C"/>
                </a:solidFill>
              </a:rPr>
              <a:t>EU</a:t>
            </a:r>
            <a:endParaRPr sz="2600"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908050" y="826769"/>
          <a:ext cx="7505065" cy="3733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7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7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58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8703.21.10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5240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8703.22.10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5240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8703.22.90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3335" algn="ctr">
                        <a:lnSpc>
                          <a:spcPts val="1580"/>
                        </a:lnSpc>
                      </a:pPr>
                      <a:r>
                        <a:rPr sz="1400" spc="-1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8703.23.11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5240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8703.23.19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15240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8703.23.90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5240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8703.24.10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5240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8703.24.90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5240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8703.31.10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5240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8703.31.90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13335" algn="ctr">
                        <a:lnSpc>
                          <a:spcPts val="1580"/>
                        </a:lnSpc>
                      </a:pPr>
                      <a:r>
                        <a:rPr sz="1400" spc="-1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8703.32.11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5240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8703.32.19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5240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8703.32.90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13335" algn="ctr">
                        <a:lnSpc>
                          <a:spcPts val="1580"/>
                        </a:lnSpc>
                      </a:pPr>
                      <a:r>
                        <a:rPr sz="1400" spc="-1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8703.33.11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5240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8703.33.19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5240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8703.33.90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14604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8703.90.10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609701" y="4751908"/>
            <a:ext cx="695579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2130" marR="5080" indent="-52006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75764"/>
                </a:solidFill>
                <a:latin typeface="Arial"/>
                <a:cs typeface="Arial"/>
              </a:rPr>
              <a:t>C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-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Shall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be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removed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in 6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equal stages beginning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on the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date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the 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agreement enters into force, and such goods shall be duty-free,  effective January 1 of </a:t>
            </a:r>
            <a:r>
              <a:rPr sz="1800" spc="-10" dirty="0">
                <a:solidFill>
                  <a:srgbClr val="475764"/>
                </a:solidFill>
                <a:latin typeface="Arial"/>
                <a:cs typeface="Arial"/>
              </a:rPr>
              <a:t>year</a:t>
            </a:r>
            <a:r>
              <a:rPr sz="1800" spc="3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773909"/>
            <a:ext cx="2378837" cy="82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794502"/>
            <a:ext cx="1645920" cy="8229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6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44500" y="192786"/>
            <a:ext cx="740029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85" dirty="0">
                <a:solidFill>
                  <a:srgbClr val="004E9C"/>
                </a:solidFill>
              </a:rPr>
              <a:t>Staging</a:t>
            </a:r>
            <a:r>
              <a:rPr sz="2600" spc="-210" dirty="0">
                <a:solidFill>
                  <a:srgbClr val="004E9C"/>
                </a:solidFill>
              </a:rPr>
              <a:t> </a:t>
            </a:r>
            <a:r>
              <a:rPr sz="2600" spc="-90" dirty="0">
                <a:solidFill>
                  <a:srgbClr val="004E9C"/>
                </a:solidFill>
              </a:rPr>
              <a:t>Category</a:t>
            </a:r>
            <a:r>
              <a:rPr sz="2600" spc="-229" dirty="0">
                <a:solidFill>
                  <a:srgbClr val="004E9C"/>
                </a:solidFill>
              </a:rPr>
              <a:t> </a:t>
            </a:r>
            <a:r>
              <a:rPr sz="2600" spc="-65" dirty="0">
                <a:solidFill>
                  <a:srgbClr val="004E9C"/>
                </a:solidFill>
              </a:rPr>
              <a:t>for</a:t>
            </a:r>
            <a:r>
              <a:rPr sz="2600" spc="-229" dirty="0">
                <a:solidFill>
                  <a:srgbClr val="004E9C"/>
                </a:solidFill>
              </a:rPr>
              <a:t> </a:t>
            </a:r>
            <a:r>
              <a:rPr sz="2600" spc="-85" dirty="0">
                <a:solidFill>
                  <a:srgbClr val="004E9C"/>
                </a:solidFill>
              </a:rPr>
              <a:t>vehicles</a:t>
            </a:r>
            <a:r>
              <a:rPr sz="2600" spc="-229" dirty="0">
                <a:solidFill>
                  <a:srgbClr val="004E9C"/>
                </a:solidFill>
              </a:rPr>
              <a:t> </a:t>
            </a:r>
            <a:r>
              <a:rPr sz="2600" spc="-85" dirty="0">
                <a:solidFill>
                  <a:srgbClr val="004E9C"/>
                </a:solidFill>
              </a:rPr>
              <a:t>imported</a:t>
            </a:r>
            <a:r>
              <a:rPr sz="2600" spc="-240" dirty="0">
                <a:solidFill>
                  <a:srgbClr val="004E9C"/>
                </a:solidFill>
              </a:rPr>
              <a:t> </a:t>
            </a:r>
            <a:r>
              <a:rPr sz="2600" spc="-75" dirty="0">
                <a:solidFill>
                  <a:srgbClr val="004E9C"/>
                </a:solidFill>
              </a:rPr>
              <a:t>into</a:t>
            </a:r>
            <a:r>
              <a:rPr sz="2600" spc="-220" dirty="0">
                <a:solidFill>
                  <a:srgbClr val="004E9C"/>
                </a:solidFill>
              </a:rPr>
              <a:t> </a:t>
            </a:r>
            <a:r>
              <a:rPr sz="2600" spc="-65" dirty="0">
                <a:solidFill>
                  <a:srgbClr val="004E9C"/>
                </a:solidFill>
              </a:rPr>
              <a:t>the</a:t>
            </a:r>
            <a:r>
              <a:rPr sz="2600" spc="-220" dirty="0">
                <a:solidFill>
                  <a:srgbClr val="004E9C"/>
                </a:solidFill>
              </a:rPr>
              <a:t> </a:t>
            </a:r>
            <a:r>
              <a:rPr sz="2600" spc="-95" dirty="0">
                <a:solidFill>
                  <a:srgbClr val="004E9C"/>
                </a:solidFill>
              </a:rPr>
              <a:t>EU</a:t>
            </a:r>
            <a:endParaRPr sz="2600"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812647" y="698880"/>
          <a:ext cx="7505065" cy="3733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7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7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580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8703.21.10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397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8703.22.10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397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8703.22.90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2700" algn="ctr">
                        <a:lnSpc>
                          <a:spcPts val="1580"/>
                        </a:lnSpc>
                      </a:pPr>
                      <a:r>
                        <a:rPr sz="1400" b="1" spc="-1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8703.23.11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1397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8703.23.19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397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8703.23.90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4604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8703.24.10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397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8703.24.90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397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8703.31.10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1397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8703.31.90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2700" algn="ctr">
                        <a:lnSpc>
                          <a:spcPts val="1580"/>
                        </a:lnSpc>
                      </a:pPr>
                      <a:r>
                        <a:rPr sz="1400" b="1" spc="-1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8703.32.11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397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8703.32.19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397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8703.32.90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12700" algn="ctr">
                        <a:lnSpc>
                          <a:spcPts val="1580"/>
                        </a:lnSpc>
                      </a:pPr>
                      <a:r>
                        <a:rPr sz="1400" b="1" spc="-1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8703.33.11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397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8703.33.19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1397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8703.33.90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580"/>
                        </a:lnSpc>
                      </a:pPr>
                      <a:r>
                        <a:rPr sz="14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marL="13970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8703.90.10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10.0%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580"/>
                        </a:lnSpc>
                      </a:pPr>
                      <a:r>
                        <a:rPr sz="14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609701" y="4751908"/>
            <a:ext cx="689419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75764"/>
                </a:solidFill>
                <a:latin typeface="Arial"/>
                <a:cs typeface="Arial"/>
              </a:rPr>
              <a:t>D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-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Shall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be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removed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in 8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equal stages beginning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on the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date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the 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agreement enters into force, and such goods shall be duty-free,  effective January 1 of </a:t>
            </a:r>
            <a:r>
              <a:rPr sz="1800" spc="-10" dirty="0">
                <a:solidFill>
                  <a:srgbClr val="475764"/>
                </a:solidFill>
                <a:latin typeface="Arial"/>
                <a:cs typeface="Arial"/>
              </a:rPr>
              <a:t>year</a:t>
            </a:r>
            <a:r>
              <a:rPr sz="1800" spc="3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714145"/>
            <a:ext cx="2378837" cy="82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794502"/>
            <a:ext cx="1645920" cy="8229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6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4650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192"/>
                </a:move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4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58951"/>
            <a:ext cx="635" cy="6350"/>
          </a:xfrm>
          <a:custGeom>
            <a:avLst/>
            <a:gdLst/>
            <a:ahLst/>
            <a:cxnLst/>
            <a:rect l="l" t="t" r="r" b="b"/>
            <a:pathLst>
              <a:path w="635" h="6350">
                <a:moveTo>
                  <a:pt x="0" y="6096"/>
                </a:moveTo>
                <a:lnTo>
                  <a:pt x="2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475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788152"/>
            <a:ext cx="635" cy="6350"/>
          </a:xfrm>
          <a:custGeom>
            <a:avLst/>
            <a:gdLst/>
            <a:ahLst/>
            <a:cxnLst/>
            <a:rect l="l" t="t" r="r" b="b"/>
            <a:pathLst>
              <a:path w="635" h="6350">
                <a:moveTo>
                  <a:pt x="0" y="6096"/>
                </a:moveTo>
                <a:lnTo>
                  <a:pt x="2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475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0" y="758951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0"/>
                </a:moveTo>
                <a:lnTo>
                  <a:pt x="0" y="6096"/>
                </a:lnTo>
                <a:lnTo>
                  <a:pt x="0" y="0"/>
                </a:lnTo>
                <a:close/>
              </a:path>
            </a:pathLst>
          </a:custGeom>
          <a:solidFill>
            <a:srgbClr val="475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8951" y="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475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78952" y="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475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44000" y="5788152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0"/>
                </a:moveTo>
                <a:lnTo>
                  <a:pt x="0" y="6096"/>
                </a:lnTo>
                <a:lnTo>
                  <a:pt x="0" y="0"/>
                </a:lnTo>
                <a:close/>
              </a:path>
            </a:pathLst>
          </a:custGeom>
          <a:solidFill>
            <a:srgbClr val="475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749300" y="649986"/>
            <a:ext cx="117729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85">
                <a:solidFill>
                  <a:srgbClr val="004E9C"/>
                </a:solidFill>
              </a:rPr>
              <a:t>Agenda</a:t>
            </a:r>
            <a:endParaRPr sz="2600"/>
          </a:p>
        </p:txBody>
      </p:sp>
      <p:sp>
        <p:nvSpPr>
          <p:cNvPr id="25" name="object 25"/>
          <p:cNvSpPr txBox="1"/>
          <p:nvPr/>
        </p:nvSpPr>
        <p:spPr>
          <a:xfrm>
            <a:off x="749300" y="1379376"/>
            <a:ext cx="7362825" cy="379730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67335" indent="-254635">
              <a:lnSpc>
                <a:spcPct val="100000"/>
              </a:lnSpc>
              <a:spcBef>
                <a:spcPts val="805"/>
              </a:spcBef>
              <a:buClr>
                <a:srgbClr val="FFA213"/>
              </a:buClr>
              <a:buSzPct val="128571"/>
              <a:buChar char="●"/>
              <a:tabLst>
                <a:tab pos="267970" algn="l"/>
              </a:tabLst>
            </a:pP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Brief </a:t>
            </a:r>
            <a:r>
              <a:rPr sz="1400" spc="-5" dirty="0">
                <a:solidFill>
                  <a:srgbClr val="475764"/>
                </a:solidFill>
                <a:latin typeface="Arial"/>
                <a:cs typeface="Arial"/>
              </a:rPr>
              <a:t>overview </a:t>
            </a: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of the Canada-EU </a:t>
            </a:r>
            <a:r>
              <a:rPr sz="1400" spc="-5" dirty="0">
                <a:solidFill>
                  <a:srgbClr val="475764"/>
                </a:solidFill>
                <a:latin typeface="Arial"/>
                <a:cs typeface="Arial"/>
              </a:rPr>
              <a:t>Comprehensive </a:t>
            </a: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Economic and </a:t>
            </a:r>
            <a:r>
              <a:rPr sz="1400" spc="-10" dirty="0">
                <a:solidFill>
                  <a:srgbClr val="475764"/>
                </a:solidFill>
                <a:latin typeface="Arial"/>
                <a:cs typeface="Arial"/>
              </a:rPr>
              <a:t>Trade</a:t>
            </a:r>
            <a:r>
              <a:rPr sz="1400" spc="-29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Agreement </a:t>
            </a:r>
            <a:r>
              <a:rPr sz="1400" spc="-20" dirty="0">
                <a:solidFill>
                  <a:srgbClr val="475764"/>
                </a:solidFill>
                <a:latin typeface="Arial"/>
                <a:cs typeface="Arial"/>
              </a:rPr>
              <a:t>(CETA)</a:t>
            </a:r>
            <a:endParaRPr sz="1400" dirty="0">
              <a:latin typeface="Arial"/>
              <a:cs typeface="Arial"/>
            </a:endParaRPr>
          </a:p>
          <a:p>
            <a:pPr marL="267335" indent="-254635">
              <a:lnSpc>
                <a:spcPct val="100000"/>
              </a:lnSpc>
              <a:spcBef>
                <a:spcPts val="1345"/>
              </a:spcBef>
              <a:buClr>
                <a:srgbClr val="FFA213"/>
              </a:buClr>
              <a:buSzPct val="128571"/>
              <a:buChar char="●"/>
              <a:tabLst>
                <a:tab pos="267970" algn="l"/>
              </a:tabLst>
            </a:pP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Benefits for Canada and Canadian</a:t>
            </a:r>
            <a:r>
              <a:rPr sz="1400" spc="-13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companies</a:t>
            </a:r>
            <a:endParaRPr sz="1400" dirty="0">
              <a:latin typeface="Arial"/>
              <a:cs typeface="Arial"/>
            </a:endParaRPr>
          </a:p>
          <a:p>
            <a:pPr marL="267335" indent="-254635">
              <a:lnSpc>
                <a:spcPct val="100000"/>
              </a:lnSpc>
              <a:spcBef>
                <a:spcPts val="1350"/>
              </a:spcBef>
              <a:buClr>
                <a:srgbClr val="FFA213"/>
              </a:buClr>
              <a:buSzPct val="128571"/>
              <a:buChar char="●"/>
              <a:tabLst>
                <a:tab pos="267970" algn="l"/>
              </a:tabLst>
            </a:pPr>
            <a:r>
              <a:rPr sz="1400" spc="-5" dirty="0">
                <a:solidFill>
                  <a:srgbClr val="475764"/>
                </a:solidFill>
                <a:latin typeface="Arial"/>
                <a:cs typeface="Arial"/>
              </a:rPr>
              <a:t>General requirements for claiming </a:t>
            </a:r>
            <a:r>
              <a:rPr sz="1400" spc="-30" dirty="0">
                <a:solidFill>
                  <a:srgbClr val="475764"/>
                </a:solidFill>
                <a:latin typeface="Arial"/>
                <a:cs typeface="Arial"/>
              </a:rPr>
              <a:t>CETA </a:t>
            </a:r>
            <a:r>
              <a:rPr sz="1400" spc="-5" dirty="0">
                <a:solidFill>
                  <a:srgbClr val="475764"/>
                </a:solidFill>
                <a:latin typeface="Arial"/>
                <a:cs typeface="Arial"/>
              </a:rPr>
              <a:t>on Canadian</a:t>
            </a:r>
            <a:r>
              <a:rPr sz="1400" spc="-18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75764"/>
                </a:solidFill>
                <a:latin typeface="Arial"/>
                <a:cs typeface="Arial"/>
              </a:rPr>
              <a:t>imports</a:t>
            </a:r>
            <a:endParaRPr sz="1400" dirty="0">
              <a:latin typeface="Arial"/>
              <a:cs typeface="Arial"/>
            </a:endParaRPr>
          </a:p>
          <a:p>
            <a:pPr marL="520065" lvl="1" indent="-252729">
              <a:lnSpc>
                <a:spcPct val="100000"/>
              </a:lnSpc>
              <a:spcBef>
                <a:spcPts val="1340"/>
              </a:spcBef>
              <a:buClr>
                <a:srgbClr val="004E9C"/>
              </a:buClr>
              <a:buSzPct val="128571"/>
              <a:buChar char="●"/>
              <a:tabLst>
                <a:tab pos="520700" algn="l"/>
              </a:tabLst>
            </a:pP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Determining if goods are Originating, </a:t>
            </a:r>
            <a:r>
              <a:rPr sz="1400" spc="-5" dirty="0">
                <a:solidFill>
                  <a:srgbClr val="475764"/>
                </a:solidFill>
                <a:latin typeface="Arial"/>
                <a:cs typeface="Arial"/>
              </a:rPr>
              <a:t>Rules </a:t>
            </a: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of Origin, Proof of Origin</a:t>
            </a:r>
            <a:r>
              <a:rPr sz="1400" spc="-22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75764"/>
                </a:solidFill>
                <a:latin typeface="Arial"/>
                <a:cs typeface="Arial"/>
              </a:rPr>
              <a:t>requirements</a:t>
            </a:r>
            <a:endParaRPr sz="1400" dirty="0">
              <a:latin typeface="Arial"/>
              <a:cs typeface="Arial"/>
            </a:endParaRPr>
          </a:p>
          <a:p>
            <a:pPr marL="520065" lvl="1" indent="-252729">
              <a:lnSpc>
                <a:spcPct val="100000"/>
              </a:lnSpc>
              <a:spcBef>
                <a:spcPts val="1345"/>
              </a:spcBef>
              <a:buClr>
                <a:srgbClr val="004E9C"/>
              </a:buClr>
              <a:buSzPct val="128571"/>
              <a:buChar char="●"/>
              <a:tabLst>
                <a:tab pos="520700" algn="l"/>
              </a:tabLst>
            </a:pP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Other</a:t>
            </a:r>
            <a:r>
              <a:rPr sz="1400" spc="-3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75764"/>
                </a:solidFill>
                <a:latin typeface="Arial"/>
                <a:cs typeface="Arial"/>
              </a:rPr>
              <a:t>considerations</a:t>
            </a:r>
            <a:endParaRPr sz="1400" dirty="0">
              <a:latin typeface="Arial"/>
              <a:cs typeface="Arial"/>
            </a:endParaRPr>
          </a:p>
          <a:p>
            <a:pPr marL="267335" indent="-254635">
              <a:lnSpc>
                <a:spcPct val="100000"/>
              </a:lnSpc>
              <a:spcBef>
                <a:spcPts val="1345"/>
              </a:spcBef>
              <a:buClr>
                <a:srgbClr val="FFA213"/>
              </a:buClr>
              <a:buSzPct val="128571"/>
              <a:buChar char="●"/>
              <a:tabLst>
                <a:tab pos="267970" algn="l"/>
              </a:tabLst>
            </a:pP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Benefits of </a:t>
            </a:r>
            <a:r>
              <a:rPr sz="1400" spc="-30" dirty="0">
                <a:solidFill>
                  <a:srgbClr val="475764"/>
                </a:solidFill>
                <a:latin typeface="Arial"/>
                <a:cs typeface="Arial"/>
              </a:rPr>
              <a:t>CETA </a:t>
            </a: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in the</a:t>
            </a:r>
            <a:r>
              <a:rPr sz="1400" spc="-13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75764"/>
                </a:solidFill>
                <a:latin typeface="Arial"/>
                <a:cs typeface="Arial"/>
              </a:rPr>
              <a:t>EU</a:t>
            </a:r>
            <a:endParaRPr sz="1400" dirty="0">
              <a:latin typeface="Arial"/>
              <a:cs typeface="Arial"/>
            </a:endParaRPr>
          </a:p>
          <a:p>
            <a:pPr marL="267335" indent="-254635">
              <a:lnSpc>
                <a:spcPct val="100000"/>
              </a:lnSpc>
              <a:spcBef>
                <a:spcPts val="1345"/>
              </a:spcBef>
              <a:buClr>
                <a:srgbClr val="FFA213"/>
              </a:buClr>
              <a:buSzPct val="128571"/>
              <a:buChar char="●"/>
              <a:tabLst>
                <a:tab pos="267970" algn="l"/>
              </a:tabLst>
            </a:pP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Scope of markets in the</a:t>
            </a:r>
            <a:r>
              <a:rPr sz="1400" spc="-12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EU</a:t>
            </a:r>
            <a:endParaRPr sz="1400" dirty="0">
              <a:latin typeface="Arial"/>
              <a:cs typeface="Arial"/>
            </a:endParaRPr>
          </a:p>
          <a:p>
            <a:pPr marL="267335" indent="-254635">
              <a:lnSpc>
                <a:spcPct val="100000"/>
              </a:lnSpc>
              <a:spcBef>
                <a:spcPts val="1345"/>
              </a:spcBef>
              <a:buClr>
                <a:srgbClr val="FFA213"/>
              </a:buClr>
              <a:buSzPct val="128571"/>
              <a:buChar char="●"/>
              <a:tabLst>
                <a:tab pos="267970" algn="l"/>
              </a:tabLst>
            </a:pPr>
            <a:r>
              <a:rPr sz="1400" spc="-10" dirty="0">
                <a:solidFill>
                  <a:srgbClr val="475764"/>
                </a:solidFill>
                <a:latin typeface="Arial"/>
                <a:cs typeface="Arial"/>
              </a:rPr>
              <a:t>Timeline </a:t>
            </a: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for </a:t>
            </a:r>
            <a:r>
              <a:rPr sz="1400" spc="-5" dirty="0">
                <a:solidFill>
                  <a:srgbClr val="475764"/>
                </a:solidFill>
                <a:latin typeface="Arial"/>
                <a:cs typeface="Arial"/>
              </a:rPr>
              <a:t>implementation </a:t>
            </a: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of</a:t>
            </a:r>
            <a:r>
              <a:rPr sz="1400" spc="-8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475764"/>
                </a:solidFill>
                <a:latin typeface="Arial"/>
                <a:cs typeface="Arial"/>
              </a:rPr>
              <a:t>CETA</a:t>
            </a:r>
            <a:endParaRPr sz="1400" dirty="0">
              <a:latin typeface="Arial"/>
              <a:cs typeface="Arial"/>
            </a:endParaRPr>
          </a:p>
          <a:p>
            <a:pPr marL="267335" indent="-254635">
              <a:lnSpc>
                <a:spcPct val="100000"/>
              </a:lnSpc>
              <a:spcBef>
                <a:spcPts val="1345"/>
              </a:spcBef>
              <a:buClr>
                <a:srgbClr val="FFA213"/>
              </a:buClr>
              <a:buSzPct val="128571"/>
              <a:buChar char="●"/>
              <a:tabLst>
                <a:tab pos="267970" algn="l"/>
              </a:tabLst>
            </a:pPr>
            <a:r>
              <a:rPr sz="1400" spc="-5" dirty="0">
                <a:solidFill>
                  <a:srgbClr val="475764"/>
                </a:solidFill>
                <a:latin typeface="Arial"/>
                <a:cs typeface="Arial"/>
              </a:rPr>
              <a:t>Information</a:t>
            </a:r>
            <a:r>
              <a:rPr sz="1400" spc="-5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resources</a:t>
            </a:r>
            <a:endParaRPr sz="1400" dirty="0">
              <a:latin typeface="Arial"/>
              <a:cs typeface="Arial"/>
            </a:endParaRPr>
          </a:p>
          <a:p>
            <a:pPr marL="267335" indent="-254635">
              <a:lnSpc>
                <a:spcPct val="100000"/>
              </a:lnSpc>
              <a:spcBef>
                <a:spcPts val="1345"/>
              </a:spcBef>
              <a:buClr>
                <a:srgbClr val="FFA213"/>
              </a:buClr>
              <a:buSzPct val="128571"/>
              <a:buChar char="●"/>
              <a:tabLst>
                <a:tab pos="267970" algn="l"/>
              </a:tabLst>
            </a:pP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Question and Answer</a:t>
            </a:r>
            <a:r>
              <a:rPr sz="1400" spc="-17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period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486400"/>
            <a:ext cx="1645920" cy="822960"/>
          </a:xfrm>
          <a:prstGeom prst="rect">
            <a:avLst/>
          </a:prstGeom>
        </p:spPr>
      </p:pic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86400"/>
            <a:ext cx="2378837" cy="822960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6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82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44500" y="195833"/>
            <a:ext cx="6993255" cy="77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65"/>
              </a:lnSpc>
              <a:spcBef>
                <a:spcPts val="100"/>
              </a:spcBef>
            </a:pPr>
            <a:r>
              <a:rPr sz="2600" spc="-85" dirty="0">
                <a:solidFill>
                  <a:srgbClr val="004E9C"/>
                </a:solidFill>
              </a:rPr>
              <a:t>Example</a:t>
            </a:r>
            <a:r>
              <a:rPr sz="2600" spc="-235" dirty="0">
                <a:solidFill>
                  <a:srgbClr val="004E9C"/>
                </a:solidFill>
              </a:rPr>
              <a:t> </a:t>
            </a:r>
            <a:r>
              <a:rPr sz="2600" dirty="0">
                <a:solidFill>
                  <a:srgbClr val="004E9C"/>
                </a:solidFill>
              </a:rPr>
              <a:t>–</a:t>
            </a:r>
            <a:r>
              <a:rPr sz="2600" spc="-185" dirty="0">
                <a:solidFill>
                  <a:srgbClr val="004E9C"/>
                </a:solidFill>
              </a:rPr>
              <a:t> </a:t>
            </a:r>
            <a:r>
              <a:rPr sz="2600" spc="-90" dirty="0">
                <a:solidFill>
                  <a:srgbClr val="004E9C"/>
                </a:solidFill>
              </a:rPr>
              <a:t>Potential</a:t>
            </a:r>
            <a:r>
              <a:rPr sz="2600" spc="-229" dirty="0">
                <a:solidFill>
                  <a:srgbClr val="004E9C"/>
                </a:solidFill>
              </a:rPr>
              <a:t> </a:t>
            </a:r>
            <a:r>
              <a:rPr sz="2600" spc="-75" dirty="0">
                <a:solidFill>
                  <a:srgbClr val="004E9C"/>
                </a:solidFill>
              </a:rPr>
              <a:t>duty</a:t>
            </a:r>
            <a:r>
              <a:rPr sz="2600" spc="-225" dirty="0">
                <a:solidFill>
                  <a:srgbClr val="004E9C"/>
                </a:solidFill>
              </a:rPr>
              <a:t> </a:t>
            </a:r>
            <a:r>
              <a:rPr sz="2600" spc="-85" dirty="0">
                <a:solidFill>
                  <a:srgbClr val="004E9C"/>
                </a:solidFill>
              </a:rPr>
              <a:t>savings</a:t>
            </a:r>
            <a:r>
              <a:rPr sz="2600" spc="-220" dirty="0">
                <a:solidFill>
                  <a:srgbClr val="004E9C"/>
                </a:solidFill>
              </a:rPr>
              <a:t> </a:t>
            </a:r>
            <a:r>
              <a:rPr sz="2600" spc="-65" dirty="0">
                <a:solidFill>
                  <a:srgbClr val="004E9C"/>
                </a:solidFill>
              </a:rPr>
              <a:t>for</a:t>
            </a:r>
            <a:r>
              <a:rPr sz="2600" spc="-204" dirty="0">
                <a:solidFill>
                  <a:srgbClr val="004E9C"/>
                </a:solidFill>
              </a:rPr>
              <a:t> </a:t>
            </a:r>
            <a:r>
              <a:rPr sz="2600" spc="-90" dirty="0">
                <a:solidFill>
                  <a:srgbClr val="004E9C"/>
                </a:solidFill>
              </a:rPr>
              <a:t>Passenger</a:t>
            </a:r>
            <a:endParaRPr sz="2600"/>
          </a:p>
          <a:p>
            <a:pPr marL="12700">
              <a:lnSpc>
                <a:spcPts val="2965"/>
              </a:lnSpc>
            </a:pPr>
            <a:r>
              <a:rPr sz="2600" spc="-105" dirty="0">
                <a:solidFill>
                  <a:srgbClr val="004E9C"/>
                </a:solidFill>
              </a:rPr>
              <a:t>Vehicles </a:t>
            </a:r>
            <a:r>
              <a:rPr sz="2600" spc="-85" dirty="0">
                <a:solidFill>
                  <a:srgbClr val="004E9C"/>
                </a:solidFill>
              </a:rPr>
              <a:t>imported </a:t>
            </a:r>
            <a:r>
              <a:rPr sz="2600" spc="-75" dirty="0">
                <a:solidFill>
                  <a:srgbClr val="004E9C"/>
                </a:solidFill>
              </a:rPr>
              <a:t>into</a:t>
            </a:r>
            <a:r>
              <a:rPr sz="2600" spc="-500" dirty="0">
                <a:solidFill>
                  <a:srgbClr val="004E9C"/>
                </a:solidFill>
              </a:rPr>
              <a:t> </a:t>
            </a:r>
            <a:r>
              <a:rPr sz="2600" spc="-80" dirty="0">
                <a:solidFill>
                  <a:srgbClr val="004E9C"/>
                </a:solidFill>
              </a:rPr>
              <a:t>Canada</a:t>
            </a:r>
            <a:endParaRPr sz="2600"/>
          </a:p>
        </p:txBody>
      </p:sp>
      <p:sp>
        <p:nvSpPr>
          <p:cNvPr id="20" name="object 20"/>
          <p:cNvSpPr txBox="1"/>
          <p:nvPr/>
        </p:nvSpPr>
        <p:spPr>
          <a:xfrm>
            <a:off x="527710" y="1164412"/>
            <a:ext cx="710501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4E9C"/>
                </a:solidFill>
                <a:latin typeface="Arial"/>
                <a:cs typeface="Arial"/>
              </a:rPr>
              <a:t>If the passenger vehicles meet the </a:t>
            </a:r>
            <a:r>
              <a:rPr sz="2000" spc="-5" dirty="0">
                <a:solidFill>
                  <a:srgbClr val="004E9C"/>
                </a:solidFill>
                <a:latin typeface="Arial"/>
                <a:cs typeface="Arial"/>
              </a:rPr>
              <a:t>EU </a:t>
            </a:r>
            <a:r>
              <a:rPr sz="2000" dirty="0">
                <a:solidFill>
                  <a:srgbClr val="004E9C"/>
                </a:solidFill>
                <a:latin typeface="Arial"/>
                <a:cs typeface="Arial"/>
              </a:rPr>
              <a:t>Rules of Origin, they</a:t>
            </a:r>
            <a:r>
              <a:rPr sz="2000" spc="-175" dirty="0">
                <a:solidFill>
                  <a:srgbClr val="004E9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E9C"/>
                </a:solidFill>
                <a:latin typeface="Arial"/>
                <a:cs typeface="Arial"/>
              </a:rPr>
              <a:t>will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4E9C"/>
                </a:solidFill>
                <a:latin typeface="Arial"/>
                <a:cs typeface="Arial"/>
              </a:rPr>
              <a:t>receive the following duty reductions into</a:t>
            </a:r>
            <a:r>
              <a:rPr sz="2000" spc="-130" dirty="0">
                <a:solidFill>
                  <a:srgbClr val="004E9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4E9C"/>
                </a:solidFill>
                <a:latin typeface="Arial"/>
                <a:cs typeface="Arial"/>
              </a:rPr>
              <a:t>Canada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5940" y="3896105"/>
            <a:ext cx="3727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475764"/>
                </a:solidFill>
                <a:latin typeface="Arial"/>
                <a:cs typeface="Arial"/>
              </a:rPr>
              <a:t>Based </a:t>
            </a:r>
            <a:r>
              <a:rPr sz="1200" b="1" dirty="0">
                <a:solidFill>
                  <a:srgbClr val="475764"/>
                </a:solidFill>
                <a:latin typeface="Arial"/>
                <a:cs typeface="Arial"/>
              </a:rPr>
              <a:t>on </a:t>
            </a:r>
            <a:r>
              <a:rPr sz="1200" b="1" spc="-5" dirty="0">
                <a:solidFill>
                  <a:srgbClr val="475764"/>
                </a:solidFill>
                <a:latin typeface="Arial"/>
                <a:cs typeface="Arial"/>
              </a:rPr>
              <a:t>$10M dollars </a:t>
            </a:r>
            <a:r>
              <a:rPr sz="1200" b="1" dirty="0">
                <a:solidFill>
                  <a:srgbClr val="475764"/>
                </a:solidFill>
                <a:latin typeface="Arial"/>
                <a:cs typeface="Arial"/>
              </a:rPr>
              <a:t>of </a:t>
            </a:r>
            <a:r>
              <a:rPr sz="1200" b="1" spc="-5" dirty="0">
                <a:solidFill>
                  <a:srgbClr val="475764"/>
                </a:solidFill>
                <a:latin typeface="Arial"/>
                <a:cs typeface="Arial"/>
              </a:rPr>
              <a:t>import value </a:t>
            </a:r>
            <a:r>
              <a:rPr sz="1200" b="1" dirty="0">
                <a:solidFill>
                  <a:srgbClr val="475764"/>
                </a:solidFill>
                <a:latin typeface="Arial"/>
                <a:cs typeface="Arial"/>
              </a:rPr>
              <a:t>of</a:t>
            </a:r>
            <a:r>
              <a:rPr sz="1200" b="1" spc="5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475764"/>
                </a:solidFill>
                <a:latin typeface="Arial"/>
                <a:cs typeface="Arial"/>
              </a:rPr>
              <a:t>vehicles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527050" y="2058289"/>
          <a:ext cx="8304524" cy="1801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3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8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8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8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8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81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373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37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5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Staging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Category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05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Present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Duty</a:t>
                      </a:r>
                      <a:r>
                        <a:rPr sz="1050" b="1" spc="-9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Rate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Year</a:t>
                      </a:r>
                      <a:r>
                        <a:rPr sz="1050" b="1" spc="-1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Year</a:t>
                      </a:r>
                      <a:r>
                        <a:rPr sz="1050" b="1" spc="-1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85420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Year</a:t>
                      </a:r>
                      <a:r>
                        <a:rPr sz="1050" b="1" spc="-1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Year</a:t>
                      </a:r>
                      <a:r>
                        <a:rPr sz="1050" b="1" spc="-1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86055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Year</a:t>
                      </a:r>
                      <a:r>
                        <a:rPr sz="1050" b="1" spc="-1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Year</a:t>
                      </a:r>
                      <a:r>
                        <a:rPr sz="1050" b="1" spc="-1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86690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Year</a:t>
                      </a:r>
                      <a:r>
                        <a:rPr sz="1050" b="1" spc="-1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Year</a:t>
                      </a:r>
                      <a:r>
                        <a:rPr sz="1050" b="1" spc="-2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5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$10,000,000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6.1%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5.3%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4.5%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33679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3.8%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3.0%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3495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2.2%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1.5%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34950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0.7%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105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0%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572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05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610,000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05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530,000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05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450,000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8097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05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380,000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05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300,000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8161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05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220,000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51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05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150,000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1844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05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70,000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object 23"/>
          <p:cNvSpPr/>
          <p:nvPr/>
        </p:nvSpPr>
        <p:spPr>
          <a:xfrm>
            <a:off x="569760" y="4576086"/>
            <a:ext cx="8191523" cy="1096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8827" y="4524755"/>
            <a:ext cx="8315325" cy="1152525"/>
          </a:xfrm>
          <a:custGeom>
            <a:avLst/>
            <a:gdLst/>
            <a:ahLst/>
            <a:cxnLst/>
            <a:rect l="l" t="t" r="r" b="b"/>
            <a:pathLst>
              <a:path w="8315325" h="1152525">
                <a:moveTo>
                  <a:pt x="0" y="1152144"/>
                </a:moveTo>
                <a:lnTo>
                  <a:pt x="8314944" y="1152144"/>
                </a:lnTo>
                <a:lnTo>
                  <a:pt x="8314944" y="0"/>
                </a:lnTo>
                <a:lnTo>
                  <a:pt x="0" y="0"/>
                </a:lnTo>
                <a:lnTo>
                  <a:pt x="0" y="1152144"/>
                </a:lnTo>
                <a:close/>
              </a:path>
            </a:pathLst>
          </a:custGeom>
          <a:ln w="9144">
            <a:solidFill>
              <a:srgbClr val="0F1A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03" y="5792096"/>
            <a:ext cx="2378837" cy="8229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794502"/>
            <a:ext cx="1645920" cy="82296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7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80999" y="421386"/>
            <a:ext cx="7025640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sz="2600" spc="-95">
                <a:solidFill>
                  <a:srgbClr val="004E9C"/>
                </a:solidFill>
              </a:rPr>
              <a:t>Requirements</a:t>
            </a:r>
            <a:r>
              <a:rPr sz="2600" spc="-229">
                <a:solidFill>
                  <a:srgbClr val="004E9C"/>
                </a:solidFill>
              </a:rPr>
              <a:t> </a:t>
            </a:r>
            <a:r>
              <a:rPr sz="2600" spc="-65">
                <a:solidFill>
                  <a:srgbClr val="004E9C"/>
                </a:solidFill>
              </a:rPr>
              <a:t>for</a:t>
            </a:r>
            <a:r>
              <a:rPr sz="2600" spc="-215">
                <a:solidFill>
                  <a:srgbClr val="004E9C"/>
                </a:solidFill>
              </a:rPr>
              <a:t> </a:t>
            </a:r>
            <a:r>
              <a:rPr sz="2600" spc="-85">
                <a:solidFill>
                  <a:srgbClr val="004E9C"/>
                </a:solidFill>
              </a:rPr>
              <a:t>claiming</a:t>
            </a:r>
            <a:r>
              <a:rPr sz="2600" spc="-240">
                <a:solidFill>
                  <a:srgbClr val="004E9C"/>
                </a:solidFill>
              </a:rPr>
              <a:t> </a:t>
            </a:r>
            <a:r>
              <a:rPr sz="2600" spc="-114">
                <a:solidFill>
                  <a:srgbClr val="004E9C"/>
                </a:solidFill>
              </a:rPr>
              <a:t>“CETA”</a:t>
            </a:r>
            <a:r>
              <a:rPr sz="2600" spc="-240">
                <a:solidFill>
                  <a:srgbClr val="004E9C"/>
                </a:solidFill>
              </a:rPr>
              <a:t> </a:t>
            </a:r>
            <a:r>
              <a:rPr sz="2600" spc="-50">
                <a:solidFill>
                  <a:srgbClr val="004E9C"/>
                </a:solidFill>
              </a:rPr>
              <a:t>on</a:t>
            </a:r>
            <a:r>
              <a:rPr sz="2600" spc="-215">
                <a:solidFill>
                  <a:srgbClr val="004E9C"/>
                </a:solidFill>
              </a:rPr>
              <a:t> </a:t>
            </a:r>
            <a:r>
              <a:rPr sz="2600" spc="-85">
                <a:solidFill>
                  <a:srgbClr val="004E9C"/>
                </a:solidFill>
              </a:rPr>
              <a:t>Canadian  imports</a:t>
            </a:r>
            <a:endParaRPr sz="2600"/>
          </a:p>
        </p:txBody>
      </p:sp>
      <p:sp>
        <p:nvSpPr>
          <p:cNvPr id="18" name="object 18"/>
          <p:cNvSpPr txBox="1"/>
          <p:nvPr/>
        </p:nvSpPr>
        <p:spPr>
          <a:xfrm>
            <a:off x="749300" y="1721866"/>
            <a:ext cx="7400925" cy="369036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67335" marR="5080" indent="-254635">
              <a:lnSpc>
                <a:spcPct val="102499"/>
              </a:lnSpc>
              <a:spcBef>
                <a:spcPts val="50"/>
              </a:spcBef>
              <a:buClr>
                <a:srgbClr val="FFA213"/>
              </a:buClr>
              <a:buSzPct val="129411"/>
              <a:buChar char="●"/>
              <a:tabLst>
                <a:tab pos="267970" algn="l"/>
              </a:tabLst>
            </a:pP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Areas </a:t>
            </a:r>
            <a:r>
              <a:rPr sz="1400" spc="-10" dirty="0">
                <a:solidFill>
                  <a:srgbClr val="475764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be considered </a:t>
            </a:r>
            <a:r>
              <a:rPr sz="1400" spc="-5" dirty="0">
                <a:solidFill>
                  <a:srgbClr val="475764"/>
                </a:solidFill>
                <a:latin typeface="Arial"/>
                <a:cs typeface="Arial"/>
              </a:rPr>
              <a:t>when </a:t>
            </a: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determining if an </a:t>
            </a:r>
            <a:r>
              <a:rPr sz="1400" spc="-5" dirty="0">
                <a:solidFill>
                  <a:srgbClr val="475764"/>
                </a:solidFill>
                <a:latin typeface="Arial"/>
                <a:cs typeface="Arial"/>
              </a:rPr>
              <a:t>item </a:t>
            </a: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qualifies </a:t>
            </a:r>
            <a:r>
              <a:rPr sz="1400" spc="-5" dirty="0">
                <a:solidFill>
                  <a:srgbClr val="475764"/>
                </a:solidFill>
                <a:latin typeface="Arial"/>
                <a:cs typeface="Arial"/>
              </a:rPr>
              <a:t>for </a:t>
            </a: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a reduced  or an eliminated duty </a:t>
            </a:r>
            <a:r>
              <a:rPr sz="1400" spc="-5" dirty="0">
                <a:solidFill>
                  <a:srgbClr val="475764"/>
                </a:solidFill>
                <a:latin typeface="Arial"/>
                <a:cs typeface="Arial"/>
              </a:rPr>
              <a:t>rate </a:t>
            </a: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are: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A213"/>
              </a:buClr>
              <a:buFont typeface="Arial"/>
              <a:buChar char="●"/>
            </a:pPr>
            <a:endParaRPr sz="1400" dirty="0">
              <a:latin typeface="Times New Roman"/>
              <a:cs typeface="Times New Roman"/>
            </a:endParaRPr>
          </a:p>
          <a:p>
            <a:pPr marL="520065" lvl="1" indent="-252729">
              <a:lnSpc>
                <a:spcPct val="100000"/>
              </a:lnSpc>
              <a:buClr>
                <a:srgbClr val="004E9C"/>
              </a:buClr>
              <a:buSzPct val="129411"/>
              <a:buChar char="●"/>
              <a:tabLst>
                <a:tab pos="520700" algn="l"/>
              </a:tabLst>
            </a:pP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Rules of</a:t>
            </a:r>
            <a:r>
              <a:rPr sz="1400" spc="-2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75764"/>
                </a:solidFill>
                <a:latin typeface="Arial"/>
                <a:cs typeface="Arial"/>
              </a:rPr>
              <a:t>Origin</a:t>
            </a:r>
            <a:endParaRPr sz="1400" dirty="0">
              <a:latin typeface="Arial"/>
              <a:cs typeface="Arial"/>
            </a:endParaRPr>
          </a:p>
          <a:p>
            <a:pPr marL="520065" lvl="1" indent="-252729">
              <a:lnSpc>
                <a:spcPct val="100000"/>
              </a:lnSpc>
              <a:spcBef>
                <a:spcPts val="2125"/>
              </a:spcBef>
              <a:buClr>
                <a:srgbClr val="004E9C"/>
              </a:buClr>
              <a:buSzPct val="129411"/>
              <a:buChar char="●"/>
              <a:tabLst>
                <a:tab pos="520700" algn="l"/>
              </a:tabLst>
            </a:pP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The Staging Category of </a:t>
            </a:r>
            <a:r>
              <a:rPr sz="1400" spc="-5" dirty="0">
                <a:solidFill>
                  <a:srgbClr val="475764"/>
                </a:solidFill>
                <a:latin typeface="Arial"/>
                <a:cs typeface="Arial"/>
              </a:rPr>
              <a:t>the item</a:t>
            </a:r>
            <a:endParaRPr sz="1400" dirty="0">
              <a:latin typeface="Arial"/>
              <a:cs typeface="Arial"/>
            </a:endParaRPr>
          </a:p>
          <a:p>
            <a:pPr marL="520065" lvl="1" indent="-252729">
              <a:lnSpc>
                <a:spcPct val="100000"/>
              </a:lnSpc>
              <a:spcBef>
                <a:spcPts val="2125"/>
              </a:spcBef>
              <a:buClr>
                <a:srgbClr val="004E9C"/>
              </a:buClr>
              <a:buSzPct val="129411"/>
              <a:buChar char="●"/>
              <a:tabLst>
                <a:tab pos="520700" algn="l"/>
              </a:tabLst>
            </a:pP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Are </a:t>
            </a:r>
            <a:r>
              <a:rPr sz="1400" spc="-5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goods subject </a:t>
            </a:r>
            <a:r>
              <a:rPr sz="1400" spc="-5" dirty="0">
                <a:solidFill>
                  <a:srgbClr val="475764"/>
                </a:solidFill>
                <a:latin typeface="Arial"/>
                <a:cs typeface="Arial"/>
              </a:rPr>
              <a:t>to </a:t>
            </a: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import or export</a:t>
            </a:r>
            <a:r>
              <a:rPr sz="1400" spc="1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quota</a:t>
            </a:r>
            <a:endParaRPr sz="1400" dirty="0">
              <a:latin typeface="Arial"/>
              <a:cs typeface="Arial"/>
            </a:endParaRPr>
          </a:p>
          <a:p>
            <a:pPr marL="520065" lvl="1" indent="-252729">
              <a:lnSpc>
                <a:spcPct val="100000"/>
              </a:lnSpc>
              <a:spcBef>
                <a:spcPts val="2125"/>
              </a:spcBef>
              <a:buClr>
                <a:srgbClr val="004E9C"/>
              </a:buClr>
              <a:buSzPct val="129411"/>
              <a:buChar char="●"/>
              <a:tabLst>
                <a:tab pos="520700" algn="l"/>
              </a:tabLst>
            </a:pP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Proof of</a:t>
            </a:r>
            <a:r>
              <a:rPr sz="1400" spc="-5" dirty="0">
                <a:solidFill>
                  <a:srgbClr val="475764"/>
                </a:solidFill>
                <a:latin typeface="Arial"/>
                <a:cs typeface="Arial"/>
              </a:rPr>
              <a:t> Origin</a:t>
            </a:r>
            <a:endParaRPr sz="1400" dirty="0">
              <a:latin typeface="Arial"/>
              <a:cs typeface="Arial"/>
            </a:endParaRPr>
          </a:p>
          <a:p>
            <a:pPr marL="520065" lvl="1" indent="-252729">
              <a:lnSpc>
                <a:spcPct val="100000"/>
              </a:lnSpc>
              <a:spcBef>
                <a:spcPts val="2120"/>
              </a:spcBef>
              <a:buClr>
                <a:srgbClr val="004E9C"/>
              </a:buClr>
              <a:buSzPct val="129411"/>
              <a:buChar char="●"/>
              <a:tabLst>
                <a:tab pos="520700" algn="l"/>
              </a:tabLst>
            </a:pPr>
            <a:r>
              <a:rPr sz="1400" spc="-5" dirty="0">
                <a:solidFill>
                  <a:srgbClr val="475764"/>
                </a:solidFill>
                <a:latin typeface="Arial"/>
                <a:cs typeface="Arial"/>
              </a:rPr>
              <a:t>Other</a:t>
            </a:r>
            <a:r>
              <a:rPr sz="1400" spc="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considerations</a:t>
            </a:r>
            <a:endParaRPr sz="1400" dirty="0">
              <a:latin typeface="Arial"/>
              <a:cs typeface="Arial"/>
            </a:endParaRPr>
          </a:p>
          <a:p>
            <a:pPr marL="774700" lvl="2" indent="-254635">
              <a:lnSpc>
                <a:spcPct val="100000"/>
              </a:lnSpc>
              <a:spcBef>
                <a:spcPts val="40"/>
              </a:spcBef>
              <a:buSzPct val="129411"/>
              <a:buChar char="●"/>
              <a:tabLst>
                <a:tab pos="775335" algn="l"/>
              </a:tabLst>
            </a:pPr>
            <a:r>
              <a:rPr sz="1400" spc="-5" dirty="0">
                <a:solidFill>
                  <a:srgbClr val="475764"/>
                </a:solidFill>
                <a:latin typeface="Arial"/>
                <a:cs typeface="Arial"/>
              </a:rPr>
              <a:t>Transshipment</a:t>
            </a:r>
            <a:endParaRPr sz="1400" dirty="0">
              <a:latin typeface="Arial"/>
              <a:cs typeface="Arial"/>
            </a:endParaRPr>
          </a:p>
          <a:p>
            <a:pPr marL="774700" lvl="2" indent="-254635">
              <a:lnSpc>
                <a:spcPct val="100000"/>
              </a:lnSpc>
              <a:spcBef>
                <a:spcPts val="50"/>
              </a:spcBef>
              <a:buSzPct val="129411"/>
              <a:buChar char="●"/>
              <a:tabLst>
                <a:tab pos="775335" algn="l"/>
              </a:tabLst>
            </a:pP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Sensitive Goods and goods </a:t>
            </a:r>
            <a:r>
              <a:rPr sz="1400" spc="-10" dirty="0">
                <a:solidFill>
                  <a:srgbClr val="475764"/>
                </a:solidFill>
                <a:latin typeface="Arial"/>
                <a:cs typeface="Arial"/>
              </a:rPr>
              <a:t>with </a:t>
            </a: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special</a:t>
            </a:r>
            <a:r>
              <a:rPr sz="1400" spc="1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considerations</a:t>
            </a:r>
            <a:endParaRPr sz="1400" dirty="0">
              <a:latin typeface="Arial"/>
              <a:cs typeface="Arial"/>
            </a:endParaRPr>
          </a:p>
          <a:p>
            <a:pPr marL="774700" lvl="2" indent="-254635">
              <a:lnSpc>
                <a:spcPct val="100000"/>
              </a:lnSpc>
              <a:spcBef>
                <a:spcPts val="35"/>
              </a:spcBef>
              <a:buSzPct val="129411"/>
              <a:buChar char="●"/>
              <a:tabLst>
                <a:tab pos="775335" algn="l"/>
              </a:tabLst>
            </a:pP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Codes and </a:t>
            </a:r>
            <a:r>
              <a:rPr sz="1400" spc="-5" dirty="0">
                <a:solidFill>
                  <a:srgbClr val="475764"/>
                </a:solidFill>
                <a:latin typeface="Arial"/>
                <a:cs typeface="Arial"/>
              </a:rPr>
              <a:t>when to</a:t>
            </a:r>
            <a:r>
              <a:rPr sz="1400" spc="3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claim</a:t>
            </a:r>
            <a:endParaRPr sz="1400" dirty="0">
              <a:latin typeface="Arial"/>
              <a:cs typeface="Arial"/>
            </a:endParaRPr>
          </a:p>
          <a:p>
            <a:pPr marL="774700" lvl="2" indent="-254635">
              <a:lnSpc>
                <a:spcPct val="100000"/>
              </a:lnSpc>
              <a:spcBef>
                <a:spcPts val="35"/>
              </a:spcBef>
              <a:buSzPct val="129411"/>
              <a:buChar char="●"/>
              <a:tabLst>
                <a:tab pos="775335" algn="l"/>
              </a:tabLst>
            </a:pPr>
            <a:r>
              <a:rPr sz="1400" dirty="0">
                <a:solidFill>
                  <a:srgbClr val="475764"/>
                </a:solidFill>
                <a:latin typeface="Arial"/>
                <a:cs typeface="Arial"/>
              </a:rPr>
              <a:t>Refunds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41" y="5715000"/>
            <a:ext cx="2378837" cy="8229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772425"/>
            <a:ext cx="1645920" cy="8229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6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73100" y="433832"/>
            <a:ext cx="221996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80" dirty="0">
                <a:solidFill>
                  <a:srgbClr val="004E9C"/>
                </a:solidFill>
              </a:rPr>
              <a:t>Rules </a:t>
            </a:r>
            <a:r>
              <a:rPr sz="2600" spc="-50" dirty="0">
                <a:solidFill>
                  <a:srgbClr val="004E9C"/>
                </a:solidFill>
              </a:rPr>
              <a:t>of</a:t>
            </a:r>
            <a:r>
              <a:rPr sz="2600" spc="-395" dirty="0">
                <a:solidFill>
                  <a:srgbClr val="004E9C"/>
                </a:solidFill>
              </a:rPr>
              <a:t> </a:t>
            </a:r>
            <a:r>
              <a:rPr sz="2600" spc="-85" dirty="0">
                <a:solidFill>
                  <a:srgbClr val="004E9C"/>
                </a:solidFill>
              </a:rPr>
              <a:t>Origin</a:t>
            </a:r>
            <a:endParaRPr sz="2600"/>
          </a:p>
        </p:txBody>
      </p:sp>
      <p:sp>
        <p:nvSpPr>
          <p:cNvPr id="18" name="object 18"/>
          <p:cNvSpPr txBox="1"/>
          <p:nvPr/>
        </p:nvSpPr>
        <p:spPr>
          <a:xfrm>
            <a:off x="673100" y="1036065"/>
            <a:ext cx="7874634" cy="45154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144145">
              <a:lnSpc>
                <a:spcPct val="102099"/>
              </a:lnSpc>
              <a:spcBef>
                <a:spcPts val="60"/>
              </a:spcBef>
            </a:pP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In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general, if goods are not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listed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in Chapter 2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700" spc="-10" dirty="0">
                <a:solidFill>
                  <a:srgbClr val="475764"/>
                </a:solidFill>
                <a:latin typeface="Arial"/>
                <a:cs typeface="Arial"/>
              </a:rPr>
              <a:t>tariff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is eliminated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from  </a:t>
            </a:r>
            <a:r>
              <a:rPr sz="1700" u="heavy" dirty="0">
                <a:solidFill>
                  <a:srgbClr val="475764"/>
                </a:solidFill>
                <a:uFill>
                  <a:solidFill>
                    <a:srgbClr val="475764"/>
                  </a:solidFill>
                </a:uFill>
                <a:latin typeface="Arial"/>
                <a:cs typeface="Arial"/>
              </a:rPr>
              <a:t>originating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 goods. </a:t>
            </a:r>
            <a:r>
              <a:rPr sz="1700" spc="-90" dirty="0">
                <a:solidFill>
                  <a:srgbClr val="475764"/>
                </a:solidFill>
                <a:latin typeface="Arial"/>
                <a:cs typeface="Arial"/>
              </a:rPr>
              <a:t>To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determine if goods are originating,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Rules of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Origin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must  be applied.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1800"/>
              </a:lnSpc>
            </a:pP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The rules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are found within the text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of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agreement under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700" b="1" dirty="0">
                <a:solidFill>
                  <a:srgbClr val="475764"/>
                </a:solidFill>
                <a:latin typeface="Arial"/>
                <a:cs typeface="Arial"/>
              </a:rPr>
              <a:t>Protocol on Rules  of </a:t>
            </a:r>
            <a:r>
              <a:rPr sz="1700" b="1" spc="-5" dirty="0">
                <a:solidFill>
                  <a:srgbClr val="475764"/>
                </a:solidFill>
                <a:latin typeface="Arial"/>
                <a:cs typeface="Arial"/>
              </a:rPr>
              <a:t>Origin </a:t>
            </a:r>
            <a:r>
              <a:rPr sz="1700" b="1" dirty="0">
                <a:solidFill>
                  <a:srgbClr val="475764"/>
                </a:solidFill>
                <a:latin typeface="Arial"/>
                <a:cs typeface="Arial"/>
              </a:rPr>
              <a:t>and </a:t>
            </a:r>
            <a:r>
              <a:rPr sz="1700" b="1" spc="-5" dirty="0">
                <a:solidFill>
                  <a:srgbClr val="475764"/>
                </a:solidFill>
                <a:latin typeface="Arial"/>
                <a:cs typeface="Arial"/>
              </a:rPr>
              <a:t>Origin</a:t>
            </a:r>
            <a:r>
              <a:rPr sz="1700" b="1" dirty="0">
                <a:solidFill>
                  <a:srgbClr val="475764"/>
                </a:solidFill>
                <a:latin typeface="Arial"/>
                <a:cs typeface="Arial"/>
              </a:rPr>
              <a:t> Procedures.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>
              <a:latin typeface="Times New Roman"/>
              <a:cs typeface="Times New Roman"/>
            </a:endParaRPr>
          </a:p>
          <a:p>
            <a:pPr marL="267335" indent="-254635">
              <a:lnSpc>
                <a:spcPct val="100000"/>
              </a:lnSpc>
              <a:buClr>
                <a:srgbClr val="FFA213"/>
              </a:buClr>
              <a:buSzPct val="129411"/>
              <a:buChar char="●"/>
              <a:tabLst>
                <a:tab pos="267970" algn="l"/>
              </a:tabLst>
            </a:pP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Section A provides general provisions and</a:t>
            </a:r>
            <a:r>
              <a:rPr sz="1700" spc="-204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definitions</a:t>
            </a:r>
            <a:endParaRPr sz="1700">
              <a:latin typeface="Arial"/>
              <a:cs typeface="Arial"/>
            </a:endParaRPr>
          </a:p>
          <a:p>
            <a:pPr marL="267335" indent="-254635">
              <a:lnSpc>
                <a:spcPct val="100000"/>
              </a:lnSpc>
              <a:spcBef>
                <a:spcPts val="35"/>
              </a:spcBef>
              <a:buClr>
                <a:srgbClr val="FFA213"/>
              </a:buClr>
              <a:buSzPct val="129411"/>
              <a:buChar char="●"/>
              <a:tabLst>
                <a:tab pos="267970" algn="l"/>
              </a:tabLst>
            </a:pP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Section B provides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scope and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further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defines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rules of origin </a:t>
            </a:r>
            <a:r>
              <a:rPr sz="1700" spc="-10" dirty="0">
                <a:solidFill>
                  <a:srgbClr val="475764"/>
                </a:solidFill>
                <a:latin typeface="Arial"/>
                <a:cs typeface="Arial"/>
              </a:rPr>
              <a:t>with</a:t>
            </a:r>
            <a:r>
              <a:rPr sz="1700" spc="8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articles</a:t>
            </a:r>
            <a:endParaRPr sz="1700">
              <a:latin typeface="Arial"/>
              <a:cs typeface="Arial"/>
            </a:endParaRPr>
          </a:p>
          <a:p>
            <a:pPr marL="267335" marR="189230">
              <a:lnSpc>
                <a:spcPct val="102099"/>
              </a:lnSpc>
              <a:spcBef>
                <a:spcPts val="5"/>
              </a:spcBef>
            </a:pP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on the General Requirements, Cumulation of origin, and specific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details,  definitions (such as “Wholly Obtained”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and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“Net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cost”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as well as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application of  rules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for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specific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items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such as sets and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packaging</a:t>
            </a:r>
            <a:endParaRPr sz="1700">
              <a:latin typeface="Arial"/>
              <a:cs typeface="Arial"/>
            </a:endParaRPr>
          </a:p>
          <a:p>
            <a:pPr marL="267335" indent="-254635">
              <a:lnSpc>
                <a:spcPct val="100000"/>
              </a:lnSpc>
              <a:spcBef>
                <a:spcPts val="35"/>
              </a:spcBef>
              <a:buClr>
                <a:srgbClr val="FFA213"/>
              </a:buClr>
              <a:buSzPct val="129411"/>
              <a:buChar char="●"/>
              <a:tabLst>
                <a:tab pos="267970" algn="l"/>
              </a:tabLst>
            </a:pP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Annex 2 and 3 contain proof of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Origin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and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statement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of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Origin</a:t>
            </a:r>
            <a:r>
              <a:rPr sz="1700" spc="8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requirements</a:t>
            </a:r>
            <a:endParaRPr sz="1700">
              <a:latin typeface="Arial"/>
              <a:cs typeface="Arial"/>
            </a:endParaRPr>
          </a:p>
          <a:p>
            <a:pPr marL="267335" indent="-254635">
              <a:lnSpc>
                <a:spcPct val="100000"/>
              </a:lnSpc>
              <a:spcBef>
                <a:spcPts val="50"/>
              </a:spcBef>
              <a:buClr>
                <a:srgbClr val="FFA213"/>
              </a:buClr>
              <a:buSzPct val="129411"/>
              <a:buChar char="●"/>
              <a:tabLst>
                <a:tab pos="267970" algn="l"/>
              </a:tabLst>
            </a:pP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Annex 5 contains Product-specific rules of</a:t>
            </a:r>
            <a:r>
              <a:rPr sz="1700" spc="-1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origin</a:t>
            </a:r>
            <a:endParaRPr sz="1700">
              <a:latin typeface="Arial"/>
              <a:cs typeface="Arial"/>
            </a:endParaRPr>
          </a:p>
          <a:p>
            <a:pPr marL="12700" marR="741045">
              <a:lnSpc>
                <a:spcPct val="102400"/>
              </a:lnSpc>
              <a:spcBef>
                <a:spcPts val="2065"/>
              </a:spcBef>
            </a:pPr>
            <a:r>
              <a:rPr sz="1700" u="heavy" spc="-5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  <a:hlinkClick r:id="rId3"/>
              </a:rPr>
              <a:t>http://www.international.gc.ca/trade-commerce/trade-agreements-accords- </a:t>
            </a:r>
            <a:r>
              <a:rPr sz="1700" spc="-5" dirty="0">
                <a:solidFill>
                  <a:srgbClr val="004E9C"/>
                </a:solidFill>
                <a:latin typeface="Arial"/>
                <a:cs typeface="Arial"/>
                <a:hlinkClick r:id="rId3"/>
              </a:rPr>
              <a:t> </a:t>
            </a:r>
            <a:r>
              <a:rPr sz="1700" u="heavy" spc="-5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  <a:hlinkClick r:id="rId3"/>
              </a:rPr>
              <a:t>commerciaux/agr-acc/ceta-aecg/text-texte/P1.aspx?lang=eng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666574"/>
            <a:ext cx="2378837" cy="822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794502"/>
            <a:ext cx="1645920" cy="8229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7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82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49300" y="421386"/>
            <a:ext cx="307149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90" dirty="0">
                <a:solidFill>
                  <a:srgbClr val="004E9C"/>
                </a:solidFill>
              </a:rPr>
              <a:t>Cumulation </a:t>
            </a:r>
            <a:r>
              <a:rPr sz="2600" spc="-50" dirty="0">
                <a:solidFill>
                  <a:srgbClr val="004E9C"/>
                </a:solidFill>
              </a:rPr>
              <a:t>of</a:t>
            </a:r>
            <a:r>
              <a:rPr sz="2600" spc="-405" dirty="0">
                <a:solidFill>
                  <a:srgbClr val="004E9C"/>
                </a:solidFill>
              </a:rPr>
              <a:t> </a:t>
            </a:r>
            <a:r>
              <a:rPr sz="2600" spc="-85" dirty="0">
                <a:solidFill>
                  <a:srgbClr val="004E9C"/>
                </a:solidFill>
              </a:rPr>
              <a:t>Origin</a:t>
            </a:r>
            <a:endParaRPr sz="2600"/>
          </a:p>
        </p:txBody>
      </p:sp>
      <p:sp>
        <p:nvSpPr>
          <p:cNvPr id="20" name="object 20"/>
          <p:cNvSpPr txBox="1"/>
          <p:nvPr/>
        </p:nvSpPr>
        <p:spPr>
          <a:xfrm>
            <a:off x="764540" y="1322578"/>
            <a:ext cx="741553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Rules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Origin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–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there is a provision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cumulate origin </a:t>
            </a:r>
            <a:r>
              <a:rPr sz="1800" spc="-15" dirty="0">
                <a:solidFill>
                  <a:srgbClr val="475764"/>
                </a:solidFill>
                <a:latin typeface="Arial"/>
                <a:cs typeface="Arial"/>
              </a:rPr>
              <a:t>which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means that  the </a:t>
            </a:r>
            <a:r>
              <a:rPr sz="1800" spc="-10" dirty="0">
                <a:solidFill>
                  <a:srgbClr val="475764"/>
                </a:solidFill>
                <a:latin typeface="Arial"/>
                <a:cs typeface="Arial"/>
              </a:rPr>
              <a:t>following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may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be</a:t>
            </a:r>
            <a:r>
              <a:rPr sz="1800" spc="3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considered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474345" marR="254635" indent="-461645">
              <a:lnSpc>
                <a:spcPct val="100000"/>
              </a:lnSpc>
              <a:buAutoNum type="arabicParenR"/>
              <a:tabLst>
                <a:tab pos="457200" algn="l"/>
                <a:tab pos="457834" algn="l"/>
              </a:tabLst>
            </a:pP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product that originates in a party is considered originating in the  other Party </a:t>
            </a:r>
            <a:r>
              <a:rPr sz="1800" spc="-15" dirty="0">
                <a:solidFill>
                  <a:srgbClr val="475764"/>
                </a:solidFill>
                <a:latin typeface="Arial"/>
                <a:cs typeface="Arial"/>
              </a:rPr>
              <a:t>when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used as a material in the production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a product  there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475764"/>
              </a:buClr>
              <a:buFont typeface="Arial"/>
              <a:buAutoNum type="arabicParenR"/>
            </a:pPr>
            <a:endParaRPr sz="1850">
              <a:latin typeface="Times New Roman"/>
              <a:cs typeface="Times New Roman"/>
            </a:endParaRPr>
          </a:p>
          <a:p>
            <a:pPr marL="469900" marR="385445" indent="-457200">
              <a:lnSpc>
                <a:spcPct val="100000"/>
              </a:lnSpc>
              <a:buAutoNum type="arabicParenR"/>
              <a:tabLst>
                <a:tab pos="457200" algn="l"/>
                <a:tab pos="457834" algn="l"/>
              </a:tabLst>
            </a:pP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An exporter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may take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into account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production carried out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a  non-originating material in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other party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the purposes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of 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determining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originating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status of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a</a:t>
            </a:r>
            <a:r>
              <a:rPr sz="1800" spc="2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product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475764"/>
              </a:buClr>
              <a:buFont typeface="Arial"/>
              <a:buAutoNum type="arabicParenR"/>
            </a:pPr>
            <a:endParaRPr sz="1850">
              <a:latin typeface="Times New Roman"/>
              <a:cs typeface="Times New Roman"/>
            </a:endParaRPr>
          </a:p>
          <a:p>
            <a:pPr marL="457834" marR="316230" indent="-445134">
              <a:lnSpc>
                <a:spcPct val="100000"/>
              </a:lnSpc>
              <a:buAutoNum type="arabicParenR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If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each party has a free trade agreement </a:t>
            </a:r>
            <a:r>
              <a:rPr sz="1800" spc="-15" dirty="0">
                <a:solidFill>
                  <a:srgbClr val="475764"/>
                </a:solidFill>
                <a:latin typeface="Arial"/>
                <a:cs typeface="Arial"/>
              </a:rPr>
              <a:t>with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same </a:t>
            </a:r>
            <a:r>
              <a:rPr sz="1800" spc="-20" dirty="0">
                <a:solidFill>
                  <a:srgbClr val="475764"/>
                </a:solidFill>
                <a:latin typeface="Arial"/>
                <a:cs typeface="Arial"/>
              </a:rPr>
              <a:t>non-party, 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a product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from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that </a:t>
            </a:r>
            <a:r>
              <a:rPr sz="1800" spc="-30" dirty="0">
                <a:solidFill>
                  <a:srgbClr val="475764"/>
                </a:solidFill>
                <a:latin typeface="Arial"/>
                <a:cs typeface="Arial"/>
              </a:rPr>
              <a:t>party, </a:t>
            </a:r>
            <a:r>
              <a:rPr sz="1800" spc="-15" dirty="0">
                <a:solidFill>
                  <a:srgbClr val="475764"/>
                </a:solidFill>
                <a:latin typeface="Arial"/>
                <a:cs typeface="Arial"/>
              </a:rPr>
              <a:t>will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be taken into consideration </a:t>
            </a:r>
            <a:r>
              <a:rPr sz="1800" spc="-15" dirty="0">
                <a:solidFill>
                  <a:srgbClr val="475764"/>
                </a:solidFill>
                <a:latin typeface="Arial"/>
                <a:cs typeface="Arial"/>
              </a:rPr>
              <a:t>when 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determining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if a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product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is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originating </a:t>
            </a:r>
            <a:r>
              <a:rPr sz="1800" spc="-10" dirty="0">
                <a:solidFill>
                  <a:srgbClr val="475764"/>
                </a:solidFill>
                <a:latin typeface="Arial"/>
                <a:cs typeface="Arial"/>
              </a:rPr>
              <a:t>under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this</a:t>
            </a:r>
            <a:r>
              <a:rPr sz="1800" spc="7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75764"/>
                </a:solidFill>
                <a:latin typeface="Arial"/>
                <a:cs typeface="Arial"/>
              </a:rPr>
              <a:t>agreement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773909"/>
            <a:ext cx="2378837" cy="822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794502"/>
            <a:ext cx="1645920" cy="82296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6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82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40739" y="1016253"/>
            <a:ext cx="7321550" cy="4212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Certain goods such as </a:t>
            </a:r>
            <a:r>
              <a:rPr sz="1600" spc="-15" dirty="0">
                <a:solidFill>
                  <a:srgbClr val="475764"/>
                </a:solidFill>
                <a:latin typeface="Arial"/>
                <a:cs typeface="Arial"/>
              </a:rPr>
              <a:t>sugar,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agricultural products, fish,</a:t>
            </a:r>
            <a:r>
              <a:rPr sz="1600" spc="-17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seafood,  vehicles and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textiles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required special provisions for protection of  all parties.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marR="40005" algn="just">
              <a:lnSpc>
                <a:spcPct val="100000"/>
              </a:lnSpc>
            </a:pP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Minister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of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International </a:t>
            </a:r>
            <a:r>
              <a:rPr sz="1600" spc="-15" dirty="0">
                <a:solidFill>
                  <a:srgbClr val="475764"/>
                </a:solidFill>
                <a:latin typeface="Arial"/>
                <a:cs typeface="Arial"/>
              </a:rPr>
              <a:t>Trade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has established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administration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of 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the origin quotas and related Notices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Importers and Exporters.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These 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are available on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Global Affairs</a:t>
            </a:r>
            <a:r>
              <a:rPr sz="1600" spc="-4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75764"/>
                </a:solidFill>
                <a:latin typeface="Arial"/>
                <a:cs typeface="Arial"/>
              </a:rPr>
              <a:t>website.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Notice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Exporters High Sugar (Export Notice</a:t>
            </a:r>
            <a:r>
              <a:rPr sz="1600" spc="4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75764"/>
                </a:solidFill>
                <a:latin typeface="Arial"/>
                <a:cs typeface="Arial"/>
              </a:rPr>
              <a:t>207)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Notice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Exporters Agri-food origin quotas (Export Notice</a:t>
            </a:r>
            <a:r>
              <a:rPr sz="1600" spc="-1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208)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Notice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Exporters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Fish </a:t>
            </a:r>
            <a:r>
              <a:rPr sz="1600" spc="-10" dirty="0">
                <a:solidFill>
                  <a:srgbClr val="475764"/>
                </a:solidFill>
                <a:latin typeface="Arial"/>
                <a:cs typeface="Arial"/>
              </a:rPr>
              <a:t>and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Seafood (Export Notice</a:t>
            </a:r>
            <a:r>
              <a:rPr sz="1600" spc="7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209)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Notice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Exporters </a:t>
            </a:r>
            <a:r>
              <a:rPr sz="1600" spc="-20" dirty="0">
                <a:solidFill>
                  <a:srgbClr val="475764"/>
                </a:solidFill>
                <a:latin typeface="Arial"/>
                <a:cs typeface="Arial"/>
              </a:rPr>
              <a:t>Vehicles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(Export Notice</a:t>
            </a:r>
            <a:r>
              <a:rPr sz="1600" spc="7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475764"/>
                </a:solidFill>
                <a:latin typeface="Arial"/>
                <a:cs typeface="Arial"/>
              </a:rPr>
              <a:t>211)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Notice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Exporters </a:t>
            </a:r>
            <a:r>
              <a:rPr sz="1600" spc="-30" dirty="0">
                <a:solidFill>
                  <a:srgbClr val="475764"/>
                </a:solidFill>
                <a:latin typeface="Arial"/>
                <a:cs typeface="Arial"/>
              </a:rPr>
              <a:t>Textiles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(Export Notice</a:t>
            </a:r>
            <a:r>
              <a:rPr sz="1600" spc="5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475764"/>
                </a:solidFill>
                <a:latin typeface="Arial"/>
                <a:cs typeface="Arial"/>
              </a:rPr>
              <a:t>210)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Notice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Importers </a:t>
            </a:r>
            <a:r>
              <a:rPr sz="1600" spc="-30" dirty="0">
                <a:solidFill>
                  <a:srgbClr val="475764"/>
                </a:solidFill>
                <a:latin typeface="Arial"/>
                <a:cs typeface="Arial"/>
              </a:rPr>
              <a:t>Textiles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and apparel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(Import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Notice</a:t>
            </a:r>
            <a:r>
              <a:rPr sz="1600" spc="4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899)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marR="240029">
              <a:lnSpc>
                <a:spcPct val="100000"/>
              </a:lnSpc>
              <a:tabLst>
                <a:tab pos="1602740" algn="l"/>
              </a:tabLst>
            </a:pPr>
            <a:r>
              <a:rPr sz="1600" b="1" spc="-5" dirty="0">
                <a:solidFill>
                  <a:srgbClr val="004E9C"/>
                </a:solidFill>
                <a:latin typeface="Arial"/>
                <a:cs typeface="Arial"/>
              </a:rPr>
              <a:t>Example </a:t>
            </a:r>
            <a:r>
              <a:rPr sz="1600" dirty="0">
                <a:solidFill>
                  <a:srgbClr val="004E9C"/>
                </a:solidFill>
                <a:latin typeface="Arial"/>
                <a:cs typeface="Arial"/>
              </a:rPr>
              <a:t>-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Annual Quota </a:t>
            </a:r>
            <a:r>
              <a:rPr sz="1600" dirty="0">
                <a:solidFill>
                  <a:srgbClr val="004E9C"/>
                </a:solidFill>
                <a:latin typeface="Arial"/>
                <a:cs typeface="Arial"/>
              </a:rPr>
              <a:t>of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vehicles (passenger vehicles under </a:t>
            </a:r>
            <a:r>
              <a:rPr sz="1600" spc="-10" dirty="0">
                <a:solidFill>
                  <a:srgbClr val="004E9C"/>
                </a:solidFill>
                <a:latin typeface="Arial"/>
                <a:cs typeface="Arial"/>
              </a:rPr>
              <a:t>tariff 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heading</a:t>
            </a:r>
            <a:r>
              <a:rPr sz="1600" spc="25" dirty="0">
                <a:solidFill>
                  <a:srgbClr val="004E9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8703)	</a:t>
            </a:r>
            <a:r>
              <a:rPr sz="1600" dirty="0">
                <a:solidFill>
                  <a:srgbClr val="004E9C"/>
                </a:solidFill>
                <a:latin typeface="Arial"/>
                <a:cs typeface="Arial"/>
              </a:rPr>
              <a:t>from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Canada </a:t>
            </a:r>
            <a:r>
              <a:rPr sz="1600" dirty="0">
                <a:solidFill>
                  <a:srgbClr val="004E9C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the EU is 100,000 units annually  </a:t>
            </a:r>
            <a:r>
              <a:rPr sz="1600" dirty="0">
                <a:solidFill>
                  <a:srgbClr val="004E9C"/>
                </a:solidFill>
                <a:latin typeface="Arial"/>
                <a:cs typeface="Arial"/>
              </a:rPr>
              <a:t>There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is no Quota on </a:t>
            </a:r>
            <a:r>
              <a:rPr sz="1600" dirty="0">
                <a:solidFill>
                  <a:srgbClr val="004E9C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vehicle </a:t>
            </a:r>
            <a:r>
              <a:rPr sz="1600" dirty="0">
                <a:solidFill>
                  <a:srgbClr val="004E9C"/>
                </a:solidFill>
                <a:latin typeface="Arial"/>
                <a:cs typeface="Arial"/>
              </a:rPr>
              <a:t>if </a:t>
            </a:r>
            <a:r>
              <a:rPr sz="1600" b="1" spc="-5" dirty="0">
                <a:solidFill>
                  <a:srgbClr val="004E9C"/>
                </a:solidFill>
                <a:latin typeface="Arial"/>
                <a:cs typeface="Arial"/>
              </a:rPr>
              <a:t>Exported from the EU </a:t>
            </a:r>
            <a:r>
              <a:rPr sz="1600" b="1" dirty="0">
                <a:solidFill>
                  <a:srgbClr val="004E9C"/>
                </a:solidFill>
                <a:latin typeface="Arial"/>
                <a:cs typeface="Arial"/>
              </a:rPr>
              <a:t>to</a:t>
            </a:r>
            <a:r>
              <a:rPr sz="1600" b="1" spc="80" dirty="0">
                <a:solidFill>
                  <a:srgbClr val="004E9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4E9C"/>
                </a:solidFill>
                <a:latin typeface="Arial"/>
                <a:cs typeface="Arial"/>
              </a:rPr>
              <a:t>Canada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749300" y="379857"/>
            <a:ext cx="6699884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75" dirty="0">
                <a:solidFill>
                  <a:srgbClr val="004E9C"/>
                </a:solidFill>
              </a:rPr>
              <a:t>Quota</a:t>
            </a:r>
            <a:r>
              <a:rPr sz="2600" spc="-240" dirty="0">
                <a:solidFill>
                  <a:srgbClr val="004E9C"/>
                </a:solidFill>
              </a:rPr>
              <a:t> </a:t>
            </a:r>
            <a:r>
              <a:rPr sz="2600" dirty="0">
                <a:solidFill>
                  <a:srgbClr val="004E9C"/>
                </a:solidFill>
              </a:rPr>
              <a:t>-</a:t>
            </a:r>
            <a:r>
              <a:rPr sz="2600" spc="-200" dirty="0">
                <a:solidFill>
                  <a:srgbClr val="004E9C"/>
                </a:solidFill>
              </a:rPr>
              <a:t> </a:t>
            </a:r>
            <a:r>
              <a:rPr sz="2600" spc="-80" dirty="0">
                <a:solidFill>
                  <a:srgbClr val="004E9C"/>
                </a:solidFill>
              </a:rPr>
              <a:t>issued</a:t>
            </a:r>
            <a:r>
              <a:rPr sz="2600" spc="-225" dirty="0">
                <a:solidFill>
                  <a:srgbClr val="004E9C"/>
                </a:solidFill>
              </a:rPr>
              <a:t> </a:t>
            </a:r>
            <a:r>
              <a:rPr sz="2600" spc="-65" dirty="0">
                <a:solidFill>
                  <a:srgbClr val="004E9C"/>
                </a:solidFill>
              </a:rPr>
              <a:t>for</a:t>
            </a:r>
            <a:r>
              <a:rPr sz="2600" spc="-225" dirty="0">
                <a:solidFill>
                  <a:srgbClr val="004E9C"/>
                </a:solidFill>
              </a:rPr>
              <a:t> </a:t>
            </a:r>
            <a:r>
              <a:rPr sz="2600" spc="-80" dirty="0">
                <a:solidFill>
                  <a:srgbClr val="004E9C"/>
                </a:solidFill>
              </a:rPr>
              <a:t>items</a:t>
            </a:r>
            <a:r>
              <a:rPr sz="2600" spc="-215" dirty="0">
                <a:solidFill>
                  <a:srgbClr val="004E9C"/>
                </a:solidFill>
              </a:rPr>
              <a:t> </a:t>
            </a:r>
            <a:r>
              <a:rPr sz="2600" spc="-50" dirty="0">
                <a:solidFill>
                  <a:srgbClr val="004E9C"/>
                </a:solidFill>
              </a:rPr>
              <a:t>in</a:t>
            </a:r>
            <a:r>
              <a:rPr sz="2600" spc="-190" dirty="0">
                <a:solidFill>
                  <a:srgbClr val="004E9C"/>
                </a:solidFill>
              </a:rPr>
              <a:t> </a:t>
            </a:r>
            <a:r>
              <a:rPr sz="2600" spc="-65" dirty="0">
                <a:solidFill>
                  <a:srgbClr val="004E9C"/>
                </a:solidFill>
              </a:rPr>
              <a:t>the</a:t>
            </a:r>
            <a:r>
              <a:rPr sz="2600" spc="-215" dirty="0">
                <a:solidFill>
                  <a:srgbClr val="004E9C"/>
                </a:solidFill>
              </a:rPr>
              <a:t> </a:t>
            </a:r>
            <a:r>
              <a:rPr sz="2600" spc="-90" dirty="0">
                <a:solidFill>
                  <a:srgbClr val="004E9C"/>
                </a:solidFill>
              </a:rPr>
              <a:t>following</a:t>
            </a:r>
            <a:r>
              <a:rPr sz="2600" spc="-240" dirty="0">
                <a:solidFill>
                  <a:srgbClr val="004E9C"/>
                </a:solidFill>
              </a:rPr>
              <a:t> </a:t>
            </a:r>
            <a:r>
              <a:rPr sz="2600" spc="-80" dirty="0">
                <a:solidFill>
                  <a:srgbClr val="004E9C"/>
                </a:solidFill>
              </a:rPr>
              <a:t>areas</a:t>
            </a:r>
            <a:endParaRPr sz="26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794502"/>
            <a:ext cx="1645920" cy="822960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715000"/>
            <a:ext cx="2378837" cy="82296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6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49300" y="192786"/>
            <a:ext cx="7195184" cy="77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65"/>
              </a:lnSpc>
              <a:spcBef>
                <a:spcPts val="100"/>
              </a:spcBef>
            </a:pPr>
            <a:r>
              <a:rPr sz="2600" spc="-85" dirty="0">
                <a:solidFill>
                  <a:srgbClr val="004E9C"/>
                </a:solidFill>
              </a:rPr>
              <a:t>Canadian</a:t>
            </a:r>
            <a:r>
              <a:rPr sz="2600" spc="-240" dirty="0">
                <a:solidFill>
                  <a:srgbClr val="004E9C"/>
                </a:solidFill>
              </a:rPr>
              <a:t> </a:t>
            </a:r>
            <a:r>
              <a:rPr sz="2600" spc="-75" dirty="0">
                <a:solidFill>
                  <a:srgbClr val="004E9C"/>
                </a:solidFill>
              </a:rPr>
              <a:t>Rule</a:t>
            </a:r>
            <a:r>
              <a:rPr sz="2600" spc="-215" dirty="0">
                <a:solidFill>
                  <a:srgbClr val="004E9C"/>
                </a:solidFill>
              </a:rPr>
              <a:t> </a:t>
            </a:r>
            <a:r>
              <a:rPr sz="2600" spc="-50" dirty="0">
                <a:solidFill>
                  <a:srgbClr val="004E9C"/>
                </a:solidFill>
              </a:rPr>
              <a:t>of</a:t>
            </a:r>
            <a:r>
              <a:rPr sz="2600" spc="-210" dirty="0">
                <a:solidFill>
                  <a:srgbClr val="004E9C"/>
                </a:solidFill>
              </a:rPr>
              <a:t> </a:t>
            </a:r>
            <a:r>
              <a:rPr sz="2600" spc="-85" dirty="0">
                <a:solidFill>
                  <a:srgbClr val="004E9C"/>
                </a:solidFill>
              </a:rPr>
              <a:t>Origin</a:t>
            </a:r>
            <a:r>
              <a:rPr sz="2600" spc="-225" dirty="0">
                <a:solidFill>
                  <a:srgbClr val="004E9C"/>
                </a:solidFill>
              </a:rPr>
              <a:t> </a:t>
            </a:r>
            <a:r>
              <a:rPr sz="2600" dirty="0">
                <a:solidFill>
                  <a:srgbClr val="004E9C"/>
                </a:solidFill>
              </a:rPr>
              <a:t>–</a:t>
            </a:r>
            <a:r>
              <a:rPr sz="2600" spc="-195" dirty="0">
                <a:solidFill>
                  <a:srgbClr val="004E9C"/>
                </a:solidFill>
              </a:rPr>
              <a:t> </a:t>
            </a:r>
            <a:r>
              <a:rPr sz="2600" b="0" spc="-105" dirty="0">
                <a:solidFill>
                  <a:srgbClr val="004E9C"/>
                </a:solidFill>
                <a:latin typeface="Arial"/>
                <a:cs typeface="Arial"/>
              </a:rPr>
              <a:t>Vehicles</a:t>
            </a:r>
            <a:r>
              <a:rPr sz="2600" b="0" spc="-240" dirty="0">
                <a:solidFill>
                  <a:srgbClr val="004E9C"/>
                </a:solidFill>
                <a:latin typeface="Arial"/>
                <a:cs typeface="Arial"/>
              </a:rPr>
              <a:t> </a:t>
            </a:r>
            <a:r>
              <a:rPr sz="2600" b="0" spc="-75" dirty="0">
                <a:solidFill>
                  <a:srgbClr val="004E9C"/>
                </a:solidFill>
                <a:latin typeface="Arial"/>
                <a:cs typeface="Arial"/>
              </a:rPr>
              <a:t>under</a:t>
            </a:r>
            <a:r>
              <a:rPr sz="2600" b="0" spc="-270" dirty="0">
                <a:solidFill>
                  <a:srgbClr val="004E9C"/>
                </a:solidFill>
                <a:latin typeface="Arial"/>
                <a:cs typeface="Arial"/>
              </a:rPr>
              <a:t> </a:t>
            </a:r>
            <a:r>
              <a:rPr sz="2600" b="0" spc="-140" dirty="0">
                <a:solidFill>
                  <a:srgbClr val="004E9C"/>
                </a:solidFill>
                <a:latin typeface="Arial"/>
                <a:cs typeface="Arial"/>
              </a:rPr>
              <a:t>Tariff</a:t>
            </a:r>
            <a:r>
              <a:rPr sz="2600" b="0" spc="-225" dirty="0">
                <a:solidFill>
                  <a:srgbClr val="004E9C"/>
                </a:solidFill>
                <a:latin typeface="Arial"/>
                <a:cs typeface="Arial"/>
              </a:rPr>
              <a:t> </a:t>
            </a:r>
            <a:r>
              <a:rPr sz="2600" b="0" spc="-75" dirty="0">
                <a:solidFill>
                  <a:srgbClr val="004E9C"/>
                </a:solidFill>
                <a:latin typeface="Arial"/>
                <a:cs typeface="Arial"/>
              </a:rPr>
              <a:t>item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ts val="2965"/>
              </a:lnSpc>
            </a:pPr>
            <a:r>
              <a:rPr sz="2600" spc="-70" dirty="0">
                <a:solidFill>
                  <a:srgbClr val="004E9C"/>
                </a:solidFill>
              </a:rPr>
              <a:t>8703</a:t>
            </a:r>
            <a:r>
              <a:rPr sz="2600" spc="-220" dirty="0">
                <a:solidFill>
                  <a:srgbClr val="004E9C"/>
                </a:solidFill>
              </a:rPr>
              <a:t> </a:t>
            </a:r>
            <a:r>
              <a:rPr sz="2600" b="0" u="heavy" spc="-85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</a:rPr>
              <a:t>exported</a:t>
            </a:r>
            <a:r>
              <a:rPr sz="2600" b="0" u="heavy" spc="-245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</a:rPr>
              <a:t> </a:t>
            </a:r>
            <a:r>
              <a:rPr sz="2600" b="0" u="heavy" spc="-75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</a:rPr>
              <a:t>from</a:t>
            </a:r>
            <a:r>
              <a:rPr sz="2600" b="0" u="heavy" spc="-225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</a:rPr>
              <a:t> </a:t>
            </a:r>
            <a:r>
              <a:rPr sz="2600" b="0" u="heavy" spc="-80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</a:rPr>
              <a:t>Canada</a:t>
            </a:r>
            <a:r>
              <a:rPr sz="2600" b="0" u="heavy" spc="-229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</a:rPr>
              <a:t> </a:t>
            </a:r>
            <a:r>
              <a:rPr sz="2600" b="0" u="heavy" spc="-75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</a:rPr>
              <a:t>into</a:t>
            </a:r>
            <a:r>
              <a:rPr sz="2600" b="0" u="heavy" spc="-210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</a:rPr>
              <a:t> </a:t>
            </a:r>
            <a:r>
              <a:rPr sz="2600" b="0" u="heavy" spc="-65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</a:rPr>
              <a:t>the</a:t>
            </a:r>
            <a:r>
              <a:rPr sz="2600" b="0" u="heavy" spc="-210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</a:rPr>
              <a:t> </a:t>
            </a:r>
            <a:r>
              <a:rPr sz="2600" b="0" u="heavy" spc="-45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</a:rPr>
              <a:t>EU</a:t>
            </a:r>
            <a:endParaRPr sz="2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0895" y="1333322"/>
            <a:ext cx="8114665" cy="4390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475764"/>
                </a:solidFill>
                <a:latin typeface="Arial"/>
                <a:cs typeface="Arial"/>
              </a:rPr>
              <a:t>Units exported under Quota – Rule of</a:t>
            </a:r>
            <a:r>
              <a:rPr sz="2000" b="1" spc="-14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75764"/>
                </a:solidFill>
                <a:latin typeface="Arial"/>
                <a:cs typeface="Arial"/>
              </a:rPr>
              <a:t>Origin</a:t>
            </a:r>
            <a:endParaRPr sz="2000">
              <a:latin typeface="Arial"/>
              <a:cs typeface="Arial"/>
            </a:endParaRPr>
          </a:p>
          <a:p>
            <a:pPr marL="520065" marR="5080" indent="-253365">
              <a:lnSpc>
                <a:spcPct val="121700"/>
              </a:lnSpc>
              <a:spcBef>
                <a:spcPts val="45"/>
              </a:spcBef>
              <a:buClr>
                <a:srgbClr val="004E9C"/>
              </a:buClr>
              <a:buSzPct val="130555"/>
              <a:buChar char="●"/>
              <a:tabLst>
                <a:tab pos="520700" algn="l"/>
              </a:tabLst>
            </a:pP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Production in </a:t>
            </a:r>
            <a:r>
              <a:rPr sz="1800" spc="-15" dirty="0">
                <a:solidFill>
                  <a:srgbClr val="475764"/>
                </a:solidFill>
                <a:latin typeface="Arial"/>
                <a:cs typeface="Arial"/>
              </a:rPr>
              <a:t>which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value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all non-originating materials used does not  exceed:</a:t>
            </a:r>
            <a:endParaRPr sz="1800">
              <a:latin typeface="Arial"/>
              <a:cs typeface="Arial"/>
            </a:endParaRPr>
          </a:p>
          <a:p>
            <a:pPr marL="862965" lvl="1" indent="-342900">
              <a:lnSpc>
                <a:spcPct val="100000"/>
              </a:lnSpc>
              <a:spcBef>
                <a:spcPts val="480"/>
              </a:spcBef>
              <a:buAutoNum type="alphaLcParenBoth"/>
              <a:tabLst>
                <a:tab pos="863600" algn="l"/>
              </a:tabLst>
            </a:pP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70 per cent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of the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transaction value or </a:t>
            </a:r>
            <a:r>
              <a:rPr sz="1800" spc="-10" dirty="0">
                <a:solidFill>
                  <a:srgbClr val="475764"/>
                </a:solidFill>
                <a:latin typeface="Arial"/>
                <a:cs typeface="Arial"/>
              </a:rPr>
              <a:t>ex-works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price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of the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product;</a:t>
            </a:r>
            <a:r>
              <a:rPr sz="1800" spc="16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or</a:t>
            </a:r>
            <a:endParaRPr sz="1800">
              <a:latin typeface="Arial"/>
              <a:cs typeface="Arial"/>
            </a:endParaRPr>
          </a:p>
          <a:p>
            <a:pPr marL="862965" lvl="1" indent="-342900">
              <a:lnSpc>
                <a:spcPct val="100000"/>
              </a:lnSpc>
              <a:spcBef>
                <a:spcPts val="470"/>
              </a:spcBef>
              <a:buAutoNum type="alphaLcParenBoth"/>
              <a:tabLst>
                <a:tab pos="863600" algn="l"/>
              </a:tabLst>
            </a:pP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80 per cent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of the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net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cost of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the product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475764"/>
              </a:buClr>
              <a:buFont typeface="Arial"/>
              <a:buAutoNum type="alphaLcParenBoth"/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475764"/>
                </a:solidFill>
                <a:latin typeface="Arial"/>
                <a:cs typeface="Arial"/>
              </a:rPr>
              <a:t>Units exported outside of the Quota – Rule of</a:t>
            </a:r>
            <a:r>
              <a:rPr sz="2000" b="1" spc="-15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75764"/>
                </a:solidFill>
                <a:latin typeface="Arial"/>
                <a:cs typeface="Arial"/>
              </a:rPr>
              <a:t>Origin</a:t>
            </a:r>
            <a:endParaRPr sz="2000">
              <a:latin typeface="Arial"/>
              <a:cs typeface="Arial"/>
            </a:endParaRPr>
          </a:p>
          <a:p>
            <a:pPr marL="520065" marR="321945" indent="-253365">
              <a:lnSpc>
                <a:spcPct val="121700"/>
              </a:lnSpc>
              <a:spcBef>
                <a:spcPts val="45"/>
              </a:spcBef>
              <a:buClr>
                <a:srgbClr val="004E9C"/>
              </a:buClr>
              <a:buSzPct val="130555"/>
              <a:buChar char="●"/>
              <a:tabLst>
                <a:tab pos="583565" algn="l"/>
                <a:tab pos="584835" algn="l"/>
              </a:tabLst>
            </a:pP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Production in </a:t>
            </a:r>
            <a:r>
              <a:rPr sz="1800" spc="-15" dirty="0">
                <a:solidFill>
                  <a:srgbClr val="475764"/>
                </a:solidFill>
                <a:latin typeface="Arial"/>
                <a:cs typeface="Arial"/>
              </a:rPr>
              <a:t>which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value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all non-originating materials used does  not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exceed:</a:t>
            </a:r>
            <a:endParaRPr sz="1800">
              <a:latin typeface="Arial"/>
              <a:cs typeface="Arial"/>
            </a:endParaRPr>
          </a:p>
          <a:p>
            <a:pPr marL="774700" indent="-254635">
              <a:lnSpc>
                <a:spcPct val="100000"/>
              </a:lnSpc>
              <a:spcBef>
                <a:spcPts val="480"/>
              </a:spcBef>
              <a:buSzPct val="130555"/>
              <a:buChar char="●"/>
              <a:tabLst>
                <a:tab pos="775335" algn="l"/>
              </a:tabLst>
            </a:pP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50 per cent of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transaction value or </a:t>
            </a:r>
            <a:r>
              <a:rPr sz="1800" spc="-10" dirty="0">
                <a:solidFill>
                  <a:srgbClr val="475764"/>
                </a:solidFill>
                <a:latin typeface="Arial"/>
                <a:cs typeface="Arial"/>
              </a:rPr>
              <a:t>ex-works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price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of the</a:t>
            </a:r>
            <a:r>
              <a:rPr sz="1800" spc="11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product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Times New Roman"/>
              <a:cs typeface="Times New Roman"/>
            </a:endParaRPr>
          </a:p>
          <a:p>
            <a:pPr marL="241300" marR="104139" indent="2540">
              <a:lnSpc>
                <a:spcPct val="122200"/>
              </a:lnSpc>
            </a:pPr>
            <a:r>
              <a:rPr sz="1800" b="1" spc="-5" dirty="0">
                <a:solidFill>
                  <a:srgbClr val="004E9C"/>
                </a:solidFill>
                <a:latin typeface="Arial"/>
                <a:cs typeface="Arial"/>
              </a:rPr>
              <a:t>The </a:t>
            </a:r>
            <a:r>
              <a:rPr sz="1800" b="1" dirty="0">
                <a:solidFill>
                  <a:srgbClr val="004E9C"/>
                </a:solidFill>
                <a:latin typeface="Arial"/>
                <a:cs typeface="Arial"/>
              </a:rPr>
              <a:t>importing </a:t>
            </a:r>
            <a:r>
              <a:rPr sz="1800" b="1" spc="-5" dirty="0">
                <a:solidFill>
                  <a:srgbClr val="004E9C"/>
                </a:solidFill>
                <a:latin typeface="Arial"/>
                <a:cs typeface="Arial"/>
              </a:rPr>
              <a:t>Party is responsible </a:t>
            </a:r>
            <a:r>
              <a:rPr sz="1800" b="1" dirty="0">
                <a:solidFill>
                  <a:srgbClr val="004E9C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004E9C"/>
                </a:solidFill>
                <a:latin typeface="Arial"/>
                <a:cs typeface="Arial"/>
              </a:rPr>
              <a:t>manage the </a:t>
            </a:r>
            <a:r>
              <a:rPr sz="1800" b="1" dirty="0">
                <a:solidFill>
                  <a:srgbClr val="004E9C"/>
                </a:solidFill>
                <a:latin typeface="Arial"/>
                <a:cs typeface="Arial"/>
              </a:rPr>
              <a:t>origin </a:t>
            </a:r>
            <a:r>
              <a:rPr sz="1800" b="1" spc="-5" dirty="0">
                <a:solidFill>
                  <a:srgbClr val="004E9C"/>
                </a:solidFill>
                <a:latin typeface="Arial"/>
                <a:cs typeface="Arial"/>
              </a:rPr>
              <a:t>quotas, quotas  </a:t>
            </a:r>
            <a:r>
              <a:rPr sz="1800" b="1" spc="0" dirty="0">
                <a:solidFill>
                  <a:srgbClr val="004E9C"/>
                </a:solidFill>
                <a:latin typeface="Arial"/>
                <a:cs typeface="Arial"/>
              </a:rPr>
              <a:t>will </a:t>
            </a:r>
            <a:r>
              <a:rPr sz="1800" b="1" spc="-5" dirty="0">
                <a:solidFill>
                  <a:srgbClr val="004E9C"/>
                </a:solidFill>
                <a:latin typeface="Arial"/>
                <a:cs typeface="Arial"/>
              </a:rPr>
              <a:t>be issued on a first come first </a:t>
            </a:r>
            <a:r>
              <a:rPr sz="1800" b="1" spc="-10" dirty="0">
                <a:solidFill>
                  <a:srgbClr val="004E9C"/>
                </a:solidFill>
                <a:latin typeface="Arial"/>
                <a:cs typeface="Arial"/>
              </a:rPr>
              <a:t>served</a:t>
            </a:r>
            <a:r>
              <a:rPr sz="1800" b="1" spc="25" dirty="0">
                <a:solidFill>
                  <a:srgbClr val="004E9C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4E9C"/>
                </a:solidFill>
                <a:latin typeface="Arial"/>
                <a:cs typeface="Arial"/>
              </a:rPr>
              <a:t>basis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Picture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723712"/>
            <a:ext cx="2378837" cy="822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794502"/>
            <a:ext cx="1645920" cy="8229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6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78952" y="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475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7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09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1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3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5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-143690" y="-1"/>
            <a:ext cx="5325290" cy="68915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4559934" y="654557"/>
            <a:ext cx="3671570" cy="1007744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420"/>
              </a:spcBef>
            </a:pPr>
            <a:r>
              <a:rPr sz="2300" spc="-50" dirty="0">
                <a:solidFill>
                  <a:srgbClr val="004E9C"/>
                </a:solidFill>
              </a:rPr>
              <a:t>EU </a:t>
            </a:r>
            <a:r>
              <a:rPr sz="2300" spc="-75" dirty="0">
                <a:solidFill>
                  <a:srgbClr val="004E9C"/>
                </a:solidFill>
              </a:rPr>
              <a:t>Rule </a:t>
            </a:r>
            <a:r>
              <a:rPr sz="2300" spc="-50" dirty="0">
                <a:solidFill>
                  <a:srgbClr val="004E9C"/>
                </a:solidFill>
              </a:rPr>
              <a:t>of </a:t>
            </a:r>
            <a:r>
              <a:rPr sz="2300" spc="-85" dirty="0">
                <a:solidFill>
                  <a:srgbClr val="004E9C"/>
                </a:solidFill>
              </a:rPr>
              <a:t>Origin </a:t>
            </a:r>
            <a:r>
              <a:rPr sz="2300" dirty="0">
                <a:solidFill>
                  <a:srgbClr val="004E9C"/>
                </a:solidFill>
              </a:rPr>
              <a:t>– </a:t>
            </a:r>
            <a:r>
              <a:rPr sz="2300" b="0" spc="-105" dirty="0">
                <a:solidFill>
                  <a:srgbClr val="004E9C"/>
                </a:solidFill>
                <a:latin typeface="Arial"/>
                <a:cs typeface="Arial"/>
              </a:rPr>
              <a:t>Vehicles  </a:t>
            </a:r>
            <a:r>
              <a:rPr sz="2300" b="0" spc="-80" dirty="0">
                <a:solidFill>
                  <a:srgbClr val="004E9C"/>
                </a:solidFill>
                <a:latin typeface="Arial"/>
                <a:cs typeface="Arial"/>
              </a:rPr>
              <a:t>under</a:t>
            </a:r>
            <a:r>
              <a:rPr sz="2300" b="0" spc="-300" dirty="0">
                <a:solidFill>
                  <a:srgbClr val="004E9C"/>
                </a:solidFill>
                <a:latin typeface="Arial"/>
                <a:cs typeface="Arial"/>
              </a:rPr>
              <a:t> </a:t>
            </a:r>
            <a:r>
              <a:rPr sz="2300" b="0" spc="-135" dirty="0">
                <a:solidFill>
                  <a:srgbClr val="004E9C"/>
                </a:solidFill>
                <a:latin typeface="Arial"/>
                <a:cs typeface="Arial"/>
              </a:rPr>
              <a:t>Tariff</a:t>
            </a:r>
            <a:r>
              <a:rPr sz="2300" b="0" spc="-245" dirty="0">
                <a:solidFill>
                  <a:srgbClr val="004E9C"/>
                </a:solidFill>
                <a:latin typeface="Arial"/>
                <a:cs typeface="Arial"/>
              </a:rPr>
              <a:t> </a:t>
            </a:r>
            <a:r>
              <a:rPr sz="2300" b="0" spc="-75" dirty="0">
                <a:solidFill>
                  <a:srgbClr val="004E9C"/>
                </a:solidFill>
                <a:latin typeface="Arial"/>
                <a:cs typeface="Arial"/>
              </a:rPr>
              <a:t>item</a:t>
            </a:r>
            <a:r>
              <a:rPr sz="2300" b="0" spc="-235" dirty="0">
                <a:solidFill>
                  <a:srgbClr val="004E9C"/>
                </a:solidFill>
                <a:latin typeface="Arial"/>
                <a:cs typeface="Arial"/>
              </a:rPr>
              <a:t> </a:t>
            </a:r>
            <a:r>
              <a:rPr sz="2300" b="0" spc="-75" dirty="0">
                <a:solidFill>
                  <a:srgbClr val="004E9C"/>
                </a:solidFill>
                <a:latin typeface="Arial"/>
                <a:cs typeface="Arial"/>
              </a:rPr>
              <a:t>8703</a:t>
            </a:r>
            <a:r>
              <a:rPr sz="2300" b="0" spc="-245" dirty="0">
                <a:solidFill>
                  <a:srgbClr val="004E9C"/>
                </a:solidFill>
                <a:latin typeface="Arial"/>
                <a:cs typeface="Arial"/>
              </a:rPr>
              <a:t> </a:t>
            </a:r>
            <a:r>
              <a:rPr sz="2300" b="0" u="heavy" spc="-90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</a:rPr>
              <a:t>exported </a:t>
            </a:r>
            <a:r>
              <a:rPr sz="2300" b="0" spc="-90" dirty="0">
                <a:solidFill>
                  <a:srgbClr val="004E9C"/>
                </a:solidFill>
                <a:latin typeface="Arial"/>
                <a:cs typeface="Arial"/>
              </a:rPr>
              <a:t> </a:t>
            </a:r>
            <a:r>
              <a:rPr sz="2300" b="0" u="heavy" spc="-75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</a:rPr>
              <a:t>from</a:t>
            </a:r>
            <a:r>
              <a:rPr sz="2300" b="0" u="heavy" spc="-240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</a:rPr>
              <a:t> </a:t>
            </a:r>
            <a:r>
              <a:rPr sz="2300" b="0" u="heavy" spc="-65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</a:rPr>
              <a:t>the</a:t>
            </a:r>
            <a:r>
              <a:rPr sz="2300" b="0" u="heavy" spc="-235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</a:rPr>
              <a:t> </a:t>
            </a:r>
            <a:r>
              <a:rPr sz="2300" b="0" u="heavy" spc="-50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</a:rPr>
              <a:t>EU</a:t>
            </a:r>
            <a:r>
              <a:rPr sz="2300" b="0" u="heavy" spc="-210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</a:rPr>
              <a:t> </a:t>
            </a:r>
            <a:r>
              <a:rPr sz="2300" b="0" u="heavy" spc="-75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</a:rPr>
              <a:t>into</a:t>
            </a:r>
            <a:r>
              <a:rPr sz="2300" b="0" u="heavy" spc="-235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</a:rPr>
              <a:t> </a:t>
            </a:r>
            <a:r>
              <a:rPr sz="2300" b="0" u="heavy" spc="-85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</a:rPr>
              <a:t>Canada</a:t>
            </a:r>
            <a:endParaRPr sz="23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14442" y="1764233"/>
            <a:ext cx="3580765" cy="23444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565" indent="-316865">
              <a:lnSpc>
                <a:spcPct val="100000"/>
              </a:lnSpc>
              <a:spcBef>
                <a:spcPts val="105"/>
              </a:spcBef>
              <a:buClr>
                <a:srgbClr val="FFA213"/>
              </a:buClr>
              <a:buSzPct val="117500"/>
              <a:buFont typeface="Wingdings"/>
              <a:buChar char=""/>
              <a:tabLst>
                <a:tab pos="329565" algn="l"/>
                <a:tab pos="330200" algn="l"/>
              </a:tabLst>
            </a:pPr>
            <a:r>
              <a:rPr sz="2000" b="1" dirty="0">
                <a:solidFill>
                  <a:srgbClr val="475764"/>
                </a:solidFill>
                <a:latin typeface="Arial"/>
                <a:cs typeface="Arial"/>
              </a:rPr>
              <a:t>Rule of</a:t>
            </a:r>
            <a:r>
              <a:rPr sz="2000" b="1" spc="-4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75764"/>
                </a:solidFill>
                <a:latin typeface="Arial"/>
                <a:cs typeface="Arial"/>
              </a:rPr>
              <a:t>Origin</a:t>
            </a:r>
            <a:endParaRPr sz="2000">
              <a:latin typeface="Arial"/>
              <a:cs typeface="Arial"/>
            </a:endParaRPr>
          </a:p>
          <a:p>
            <a:pPr marL="520065" marR="5080" lvl="1" indent="-254635">
              <a:lnSpc>
                <a:spcPct val="121900"/>
              </a:lnSpc>
              <a:spcBef>
                <a:spcPts val="40"/>
              </a:spcBef>
              <a:buSzPct val="130555"/>
              <a:buChar char="•"/>
              <a:tabLst>
                <a:tab pos="520065" algn="l"/>
                <a:tab pos="520700" algn="l"/>
              </a:tabLst>
            </a:pP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Production in </a:t>
            </a:r>
            <a:r>
              <a:rPr sz="1800" spc="-15" dirty="0">
                <a:solidFill>
                  <a:srgbClr val="475764"/>
                </a:solidFill>
                <a:latin typeface="Arial"/>
                <a:cs typeface="Arial"/>
              </a:rPr>
              <a:t>which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value 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all non-originating materials  used does not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exceed:</a:t>
            </a:r>
            <a:endParaRPr sz="1800">
              <a:latin typeface="Arial"/>
              <a:cs typeface="Arial"/>
            </a:endParaRPr>
          </a:p>
          <a:p>
            <a:pPr marL="774700" marR="182245" indent="-254635">
              <a:lnSpc>
                <a:spcPts val="2640"/>
              </a:lnSpc>
              <a:spcBef>
                <a:spcPts val="160"/>
              </a:spcBef>
              <a:tabLst>
                <a:tab pos="774700" algn="l"/>
              </a:tabLst>
            </a:pP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–	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50 per cent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of the 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transaction value or </a:t>
            </a:r>
            <a:r>
              <a:rPr sz="1800" spc="-10" dirty="0">
                <a:solidFill>
                  <a:srgbClr val="475764"/>
                </a:solidFill>
                <a:latin typeface="Arial"/>
                <a:cs typeface="Arial"/>
              </a:rPr>
              <a:t>ex-  works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price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the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product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42" y="5150200"/>
            <a:ext cx="1645920" cy="8229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50" y="5150200"/>
            <a:ext cx="2378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>
          <a:xfrm>
            <a:off x="5677309" y="6119459"/>
            <a:ext cx="2926080" cy="65915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dirty="0">
                <a:solidFill>
                  <a:srgbClr val="1F497D"/>
                </a:solidFill>
                <a:ea typeface="Calibri"/>
                <a:cs typeface="Times New Roman"/>
                <a:hlinkClick r:id="rId6"/>
              </a:rPr>
              <a:t>www.actionago.com</a:t>
            </a:r>
            <a:endParaRPr lang="en-CA" dirty="0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78952" y="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475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7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09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1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3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5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3797934" y="649986"/>
            <a:ext cx="211328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80" dirty="0">
                <a:solidFill>
                  <a:srgbClr val="004E9C"/>
                </a:solidFill>
              </a:rPr>
              <a:t>Cheese</a:t>
            </a:r>
            <a:r>
              <a:rPr sz="2600" spc="-300" dirty="0">
                <a:solidFill>
                  <a:srgbClr val="004E9C"/>
                </a:solidFill>
              </a:rPr>
              <a:t> </a:t>
            </a:r>
            <a:r>
              <a:rPr sz="2600" spc="-75" dirty="0">
                <a:solidFill>
                  <a:srgbClr val="004E9C"/>
                </a:solidFill>
              </a:rPr>
              <a:t>Quota</a:t>
            </a:r>
            <a:endParaRPr sz="2600"/>
          </a:p>
        </p:txBody>
      </p:sp>
      <p:sp>
        <p:nvSpPr>
          <p:cNvPr id="24" name="object 24"/>
          <p:cNvSpPr/>
          <p:nvPr/>
        </p:nvSpPr>
        <p:spPr>
          <a:xfrm>
            <a:off x="-209006" y="-228600"/>
            <a:ext cx="3249868" cy="714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889375" y="1351279"/>
            <a:ext cx="4485005" cy="2341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475764"/>
                </a:solidFill>
                <a:latin typeface="Arial"/>
                <a:cs typeface="Arial"/>
              </a:rPr>
              <a:t>In accordance </a:t>
            </a:r>
            <a:r>
              <a:rPr sz="1900" spc="-10" dirty="0">
                <a:solidFill>
                  <a:srgbClr val="475764"/>
                </a:solidFill>
                <a:latin typeface="Arial"/>
                <a:cs typeface="Arial"/>
              </a:rPr>
              <a:t>with </a:t>
            </a:r>
            <a:r>
              <a:rPr sz="1900" spc="-35" dirty="0">
                <a:solidFill>
                  <a:srgbClr val="475764"/>
                </a:solidFill>
                <a:latin typeface="Arial"/>
                <a:cs typeface="Arial"/>
              </a:rPr>
              <a:t>CETA, </a:t>
            </a:r>
            <a:r>
              <a:rPr sz="1900" spc="-5" dirty="0">
                <a:solidFill>
                  <a:srgbClr val="475764"/>
                </a:solidFill>
                <a:latin typeface="Arial"/>
                <a:cs typeface="Arial"/>
              </a:rPr>
              <a:t>cheese TRQs  normally extend from January 1 to  December 31 inclusive. </a:t>
            </a:r>
            <a:r>
              <a:rPr sz="1900" spc="-20" dirty="0">
                <a:solidFill>
                  <a:srgbClr val="475764"/>
                </a:solidFill>
                <a:latin typeface="Arial"/>
                <a:cs typeface="Arial"/>
              </a:rPr>
              <a:t>However, </a:t>
            </a:r>
            <a:r>
              <a:rPr sz="1900" spc="-5" dirty="0">
                <a:solidFill>
                  <a:srgbClr val="475764"/>
                </a:solidFill>
                <a:latin typeface="Arial"/>
                <a:cs typeface="Arial"/>
              </a:rPr>
              <a:t>since  the agreement is being been provisionally  applied as of September 21, the quantity  available to allocate under each TRQ in  2017 </a:t>
            </a:r>
            <a:r>
              <a:rPr sz="1900" spc="-10" dirty="0">
                <a:solidFill>
                  <a:srgbClr val="475764"/>
                </a:solidFill>
                <a:latin typeface="Arial"/>
                <a:cs typeface="Arial"/>
              </a:rPr>
              <a:t>will </a:t>
            </a:r>
            <a:r>
              <a:rPr sz="1900" spc="-5" dirty="0">
                <a:solidFill>
                  <a:srgbClr val="475764"/>
                </a:solidFill>
                <a:latin typeface="Arial"/>
                <a:cs typeface="Arial"/>
              </a:rPr>
              <a:t>be prorated on the basis of the  number of days remaining in the</a:t>
            </a:r>
            <a:r>
              <a:rPr sz="1900" spc="12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475764"/>
                </a:solidFill>
                <a:latin typeface="Arial"/>
                <a:cs typeface="Arial"/>
              </a:rPr>
              <a:t>year:</a:t>
            </a:r>
            <a:endParaRPr sz="1900">
              <a:latin typeface="Arial"/>
              <a:cs typeface="Arial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3803650" y="4314952"/>
          <a:ext cx="4705350" cy="13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167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800" b="1" spc="-2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Tariff </a:t>
                      </a:r>
                      <a:r>
                        <a:rPr sz="18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Rate</a:t>
                      </a:r>
                      <a:r>
                        <a:rPr sz="1800" b="1" spc="1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Quota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8595" marB="0">
                    <a:lnL w="12700">
                      <a:solidFill>
                        <a:srgbClr val="D7DEE2"/>
                      </a:solidFill>
                      <a:prstDash val="solid"/>
                    </a:lnL>
                    <a:lnR w="12700">
                      <a:solidFill>
                        <a:srgbClr val="D7DEE2"/>
                      </a:solidFill>
                      <a:prstDash val="solid"/>
                    </a:lnR>
                    <a:lnT w="12700">
                      <a:solidFill>
                        <a:srgbClr val="D7DEE2"/>
                      </a:solidFill>
                      <a:prstDash val="solid"/>
                    </a:lnT>
                    <a:lnB w="12700">
                      <a:solidFill>
                        <a:srgbClr val="D7DEE2"/>
                      </a:solidFill>
                      <a:prstDash val="solid"/>
                    </a:lnB>
                    <a:solidFill>
                      <a:srgbClr val="EDF4F9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33972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800" b="1" spc="-1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Amount</a:t>
                      </a:r>
                      <a:r>
                        <a:rPr sz="1800" b="1" spc="-6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Available  </a:t>
                      </a:r>
                      <a:r>
                        <a:rPr sz="18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800" b="1" spc="-3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Year </a:t>
                      </a:r>
                      <a:r>
                        <a:rPr sz="18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800" b="1" spc="-4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(2017)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D7DEE2"/>
                      </a:solidFill>
                      <a:prstDash val="solid"/>
                    </a:lnL>
                    <a:lnR w="12700">
                      <a:solidFill>
                        <a:srgbClr val="D7DEE2"/>
                      </a:solidFill>
                      <a:prstDash val="solid"/>
                    </a:lnR>
                    <a:lnT w="12700">
                      <a:solidFill>
                        <a:srgbClr val="D7DEE2"/>
                      </a:solidFill>
                      <a:prstDash val="solid"/>
                    </a:lnT>
                    <a:lnB w="12700">
                      <a:solidFill>
                        <a:srgbClr val="D7DEE2"/>
                      </a:solidFill>
                      <a:prstDash val="solid"/>
                    </a:lnB>
                    <a:solidFill>
                      <a:srgbClr val="ED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Cheese </a:t>
                      </a:r>
                      <a:r>
                        <a:rPr sz="18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1800" spc="-1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types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D7DEE2"/>
                      </a:solidFill>
                      <a:prstDash val="solid"/>
                    </a:lnL>
                    <a:lnR w="12700">
                      <a:solidFill>
                        <a:srgbClr val="D7DEE2"/>
                      </a:solidFill>
                      <a:prstDash val="solid"/>
                    </a:lnR>
                    <a:lnT w="12700">
                      <a:solidFill>
                        <a:srgbClr val="D7DEE2"/>
                      </a:solidFill>
                      <a:prstDash val="solid"/>
                    </a:lnT>
                    <a:lnB w="12700">
                      <a:solidFill>
                        <a:srgbClr val="D7DE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745,299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D7DEE2"/>
                      </a:solidFill>
                      <a:prstDash val="solid"/>
                    </a:lnL>
                    <a:lnR w="12700">
                      <a:solidFill>
                        <a:srgbClr val="D7DEE2"/>
                      </a:solidFill>
                      <a:prstDash val="solid"/>
                    </a:lnR>
                    <a:lnT w="12700">
                      <a:solidFill>
                        <a:srgbClr val="D7DEE2"/>
                      </a:solidFill>
                      <a:prstDash val="solid"/>
                    </a:lnT>
                    <a:lnB w="12700">
                      <a:solidFill>
                        <a:srgbClr val="D7DEE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Industrial</a:t>
                      </a:r>
                      <a:r>
                        <a:rPr sz="18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cheese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D7DEE2"/>
                      </a:solidFill>
                      <a:prstDash val="solid"/>
                    </a:lnL>
                    <a:lnR w="12700">
                      <a:solidFill>
                        <a:srgbClr val="D7DEE2"/>
                      </a:solidFill>
                      <a:prstDash val="solid"/>
                    </a:lnR>
                    <a:lnT w="12700">
                      <a:solidFill>
                        <a:srgbClr val="D7DEE2"/>
                      </a:solidFill>
                      <a:prstDash val="solid"/>
                    </a:lnT>
                    <a:lnB w="12700">
                      <a:solidFill>
                        <a:srgbClr val="D7DEE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79,085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D7DEE2"/>
                      </a:solidFill>
                      <a:prstDash val="solid"/>
                    </a:lnL>
                    <a:lnR w="12700">
                      <a:solidFill>
                        <a:srgbClr val="D7DEE2"/>
                      </a:solidFill>
                      <a:prstDash val="solid"/>
                    </a:lnR>
                    <a:lnT w="12700">
                      <a:solidFill>
                        <a:srgbClr val="D7DEE2"/>
                      </a:solidFill>
                      <a:prstDash val="solid"/>
                    </a:lnT>
                    <a:lnB w="12700">
                      <a:solidFill>
                        <a:srgbClr val="D7DEE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807" y="5791200"/>
            <a:ext cx="2378837" cy="8229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862" y="5791200"/>
            <a:ext cx="1645920" cy="82296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>
          <a:xfrm>
            <a:off x="4686782" y="6377940"/>
            <a:ext cx="2095018" cy="65915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dirty="0">
                <a:solidFill>
                  <a:srgbClr val="1F497D"/>
                </a:solidFill>
                <a:ea typeface="Calibri"/>
                <a:cs typeface="Times New Roman"/>
                <a:hlinkClick r:id="rId7"/>
              </a:rPr>
              <a:t>www.actionago.com</a:t>
            </a:r>
            <a:endParaRPr lang="en-CA" dirty="0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82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49300" y="399669"/>
            <a:ext cx="431355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80" dirty="0">
                <a:solidFill>
                  <a:srgbClr val="004E9C"/>
                </a:solidFill>
              </a:rPr>
              <a:t>Proof </a:t>
            </a:r>
            <a:r>
              <a:rPr sz="2600" spc="-50" dirty="0">
                <a:solidFill>
                  <a:srgbClr val="004E9C"/>
                </a:solidFill>
              </a:rPr>
              <a:t>of </a:t>
            </a:r>
            <a:r>
              <a:rPr sz="2600" spc="-85" dirty="0">
                <a:solidFill>
                  <a:srgbClr val="004E9C"/>
                </a:solidFill>
              </a:rPr>
              <a:t>Origin</a:t>
            </a:r>
            <a:r>
              <a:rPr sz="2600" spc="-575" dirty="0">
                <a:solidFill>
                  <a:srgbClr val="004E9C"/>
                </a:solidFill>
              </a:rPr>
              <a:t> </a:t>
            </a:r>
            <a:r>
              <a:rPr sz="2600" spc="-90" dirty="0">
                <a:solidFill>
                  <a:srgbClr val="004E9C"/>
                </a:solidFill>
              </a:rPr>
              <a:t>Requirements</a:t>
            </a:r>
            <a:endParaRPr sz="2600"/>
          </a:p>
        </p:txBody>
      </p:sp>
      <p:sp>
        <p:nvSpPr>
          <p:cNvPr id="20" name="object 20"/>
          <p:cNvSpPr txBox="1"/>
          <p:nvPr/>
        </p:nvSpPr>
        <p:spPr>
          <a:xfrm>
            <a:off x="840739" y="1267713"/>
            <a:ext cx="7728584" cy="4234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334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Article </a:t>
            </a:r>
            <a:r>
              <a:rPr sz="2000" spc="-5" dirty="0">
                <a:solidFill>
                  <a:srgbClr val="475764"/>
                </a:solidFill>
                <a:latin typeface="Arial"/>
                <a:cs typeface="Arial"/>
              </a:rPr>
              <a:t>18 of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2000" spc="-5" dirty="0">
                <a:solidFill>
                  <a:srgbClr val="475764"/>
                </a:solidFill>
                <a:latin typeface="Arial"/>
                <a:cs typeface="Arial"/>
              </a:rPr>
              <a:t>“Protocol on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Rules </a:t>
            </a:r>
            <a:r>
              <a:rPr sz="2000" spc="-5" dirty="0">
                <a:solidFill>
                  <a:srgbClr val="475764"/>
                </a:solidFill>
                <a:latin typeface="Arial"/>
                <a:cs typeface="Arial"/>
              </a:rPr>
              <a:t>of Origin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475764"/>
                </a:solidFill>
                <a:latin typeface="Arial"/>
                <a:cs typeface="Arial"/>
              </a:rPr>
              <a:t>Origin Procedures” 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within </a:t>
            </a:r>
            <a:r>
              <a:rPr sz="2000" spc="-5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Agreement provides for proof of origin</a:t>
            </a:r>
            <a:r>
              <a:rPr sz="2000" spc="-25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requirements.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It states the</a:t>
            </a:r>
            <a:r>
              <a:rPr sz="1800" spc="-10" dirty="0">
                <a:solidFill>
                  <a:srgbClr val="475764"/>
                </a:solidFill>
                <a:latin typeface="Arial"/>
                <a:cs typeface="Arial"/>
              </a:rPr>
              <a:t> following:</a:t>
            </a:r>
            <a:endParaRPr sz="1800">
              <a:latin typeface="Arial"/>
              <a:cs typeface="Arial"/>
            </a:endParaRPr>
          </a:p>
          <a:p>
            <a:pPr marL="469900" marR="392430" indent="-457200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1800" spc="-5" dirty="0">
                <a:solidFill>
                  <a:srgbClr val="004E9C"/>
                </a:solidFill>
                <a:latin typeface="Arial"/>
                <a:cs typeface="Arial"/>
              </a:rPr>
              <a:t>Products originating in the European Union, on importation into  Canada, and products originating in Canada, on importation into the  European Union, benefit </a:t>
            </a:r>
            <a:r>
              <a:rPr sz="1800" dirty="0">
                <a:solidFill>
                  <a:srgbClr val="004E9C"/>
                </a:solidFill>
                <a:latin typeface="Arial"/>
                <a:cs typeface="Arial"/>
              </a:rPr>
              <a:t>from </a:t>
            </a:r>
            <a:r>
              <a:rPr sz="1800" spc="-5" dirty="0">
                <a:solidFill>
                  <a:srgbClr val="004E9C"/>
                </a:solidFill>
                <a:latin typeface="Arial"/>
                <a:cs typeface="Arial"/>
              </a:rPr>
              <a:t>preferential </a:t>
            </a:r>
            <a:r>
              <a:rPr sz="1800" spc="-10" dirty="0">
                <a:solidFill>
                  <a:srgbClr val="004E9C"/>
                </a:solidFill>
                <a:latin typeface="Arial"/>
                <a:cs typeface="Arial"/>
              </a:rPr>
              <a:t>tariff </a:t>
            </a:r>
            <a:r>
              <a:rPr sz="1800" spc="-5" dirty="0">
                <a:solidFill>
                  <a:srgbClr val="004E9C"/>
                </a:solidFill>
                <a:latin typeface="Arial"/>
                <a:cs typeface="Arial"/>
              </a:rPr>
              <a:t>treatment </a:t>
            </a:r>
            <a:r>
              <a:rPr sz="1800" dirty="0">
                <a:solidFill>
                  <a:srgbClr val="004E9C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004E9C"/>
                </a:solidFill>
                <a:latin typeface="Arial"/>
                <a:cs typeface="Arial"/>
              </a:rPr>
              <a:t>this  Agreement on the basis of </a:t>
            </a:r>
            <a:r>
              <a:rPr sz="1800" dirty="0">
                <a:solidFill>
                  <a:srgbClr val="004E9C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004E9C"/>
                </a:solidFill>
                <a:latin typeface="Arial"/>
                <a:cs typeface="Arial"/>
              </a:rPr>
              <a:t>declaration ("origin</a:t>
            </a:r>
            <a:r>
              <a:rPr sz="1800" spc="50" dirty="0">
                <a:solidFill>
                  <a:srgbClr val="004E9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4E9C"/>
                </a:solidFill>
                <a:latin typeface="Arial"/>
                <a:cs typeface="Arial"/>
              </a:rPr>
              <a:t>declaration").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4E9C"/>
              </a:buClr>
              <a:buFont typeface="Arial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1800" dirty="0">
                <a:solidFill>
                  <a:srgbClr val="004E9C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4E9C"/>
                </a:solidFill>
                <a:latin typeface="Arial"/>
                <a:cs typeface="Arial"/>
              </a:rPr>
              <a:t>origin declaration is provided on an invoice or any other  commercial document that describes </a:t>
            </a:r>
            <a:r>
              <a:rPr sz="1800" dirty="0">
                <a:solidFill>
                  <a:srgbClr val="004E9C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004E9C"/>
                </a:solidFill>
                <a:latin typeface="Arial"/>
                <a:cs typeface="Arial"/>
              </a:rPr>
              <a:t>originating product in </a:t>
            </a:r>
            <a:r>
              <a:rPr sz="1800" spc="-10" dirty="0">
                <a:solidFill>
                  <a:srgbClr val="004E9C"/>
                </a:solidFill>
                <a:latin typeface="Arial"/>
                <a:cs typeface="Arial"/>
              </a:rPr>
              <a:t>sufficient  </a:t>
            </a:r>
            <a:r>
              <a:rPr sz="1800" spc="-5" dirty="0">
                <a:solidFill>
                  <a:srgbClr val="004E9C"/>
                </a:solidFill>
                <a:latin typeface="Arial"/>
                <a:cs typeface="Arial"/>
              </a:rPr>
              <a:t>detail </a:t>
            </a:r>
            <a:r>
              <a:rPr sz="1800" dirty="0">
                <a:solidFill>
                  <a:srgbClr val="004E9C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004E9C"/>
                </a:solidFill>
                <a:latin typeface="Arial"/>
                <a:cs typeface="Arial"/>
              </a:rPr>
              <a:t>enable </a:t>
            </a:r>
            <a:r>
              <a:rPr sz="1800" dirty="0">
                <a:solidFill>
                  <a:srgbClr val="004E9C"/>
                </a:solidFill>
                <a:latin typeface="Arial"/>
                <a:cs typeface="Arial"/>
              </a:rPr>
              <a:t>its</a:t>
            </a:r>
            <a:r>
              <a:rPr sz="1800" spc="10" dirty="0">
                <a:solidFill>
                  <a:srgbClr val="004E9C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4E9C"/>
                </a:solidFill>
                <a:latin typeface="Arial"/>
                <a:cs typeface="Arial"/>
              </a:rPr>
              <a:t>identification.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4E9C"/>
              </a:buClr>
              <a:buFont typeface="Arial"/>
              <a:buAutoNum type="arabicPeriod"/>
            </a:pPr>
            <a:endParaRPr sz="1850">
              <a:latin typeface="Times New Roman"/>
              <a:cs typeface="Times New Roman"/>
            </a:endParaRPr>
          </a:p>
          <a:p>
            <a:pPr marL="469900" marR="220979" indent="-457200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1800" dirty="0">
                <a:solidFill>
                  <a:srgbClr val="004E9C"/>
                </a:solidFill>
                <a:latin typeface="Arial"/>
                <a:cs typeface="Arial"/>
              </a:rPr>
              <a:t>The </a:t>
            </a:r>
            <a:r>
              <a:rPr sz="1800" spc="-10" dirty="0">
                <a:solidFill>
                  <a:srgbClr val="004E9C"/>
                </a:solidFill>
                <a:latin typeface="Arial"/>
                <a:cs typeface="Arial"/>
              </a:rPr>
              <a:t>different </a:t>
            </a:r>
            <a:r>
              <a:rPr sz="1800" spc="-5" dirty="0">
                <a:solidFill>
                  <a:srgbClr val="004E9C"/>
                </a:solidFill>
                <a:latin typeface="Arial"/>
                <a:cs typeface="Arial"/>
              </a:rPr>
              <a:t>linguistic versions </a:t>
            </a:r>
            <a:r>
              <a:rPr sz="1800" dirty="0">
                <a:solidFill>
                  <a:srgbClr val="004E9C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004E9C"/>
                </a:solidFill>
                <a:latin typeface="Arial"/>
                <a:cs typeface="Arial"/>
              </a:rPr>
              <a:t>the text </a:t>
            </a:r>
            <a:r>
              <a:rPr sz="1800" dirty="0">
                <a:solidFill>
                  <a:srgbClr val="004E9C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004E9C"/>
                </a:solidFill>
                <a:latin typeface="Arial"/>
                <a:cs typeface="Arial"/>
              </a:rPr>
              <a:t>the origin declaration are  </a:t>
            </a:r>
            <a:r>
              <a:rPr sz="1800" dirty="0">
                <a:solidFill>
                  <a:srgbClr val="004E9C"/>
                </a:solidFill>
                <a:latin typeface="Arial"/>
                <a:cs typeface="Arial"/>
              </a:rPr>
              <a:t>set </a:t>
            </a:r>
            <a:r>
              <a:rPr sz="1800" spc="-5" dirty="0">
                <a:solidFill>
                  <a:srgbClr val="004E9C"/>
                </a:solidFill>
                <a:latin typeface="Arial"/>
                <a:cs typeface="Arial"/>
              </a:rPr>
              <a:t>out in Annex</a:t>
            </a:r>
            <a:r>
              <a:rPr sz="1800" spc="-95" dirty="0">
                <a:solidFill>
                  <a:srgbClr val="004E9C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4E9C"/>
                </a:solidFill>
                <a:latin typeface="Arial"/>
                <a:cs typeface="Arial"/>
              </a:rPr>
              <a:t>2.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927" y="5715000"/>
            <a:ext cx="2378837" cy="822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794502"/>
            <a:ext cx="1645920" cy="82296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6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82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49300" y="649986"/>
            <a:ext cx="654177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90" dirty="0">
                <a:solidFill>
                  <a:srgbClr val="004E9C"/>
                </a:solidFill>
              </a:rPr>
              <a:t>Declaration</a:t>
            </a:r>
            <a:r>
              <a:rPr sz="2600" spc="-245" dirty="0">
                <a:solidFill>
                  <a:srgbClr val="004E9C"/>
                </a:solidFill>
              </a:rPr>
              <a:t> </a:t>
            </a:r>
            <a:r>
              <a:rPr sz="2600" dirty="0">
                <a:solidFill>
                  <a:srgbClr val="004E9C"/>
                </a:solidFill>
              </a:rPr>
              <a:t>–</a:t>
            </a:r>
            <a:r>
              <a:rPr sz="2600" spc="-305" dirty="0">
                <a:solidFill>
                  <a:srgbClr val="004E9C"/>
                </a:solidFill>
              </a:rPr>
              <a:t> </a:t>
            </a:r>
            <a:r>
              <a:rPr sz="2600" spc="-95" dirty="0">
                <a:solidFill>
                  <a:srgbClr val="004E9C"/>
                </a:solidFill>
              </a:rPr>
              <a:t>Available</a:t>
            </a:r>
            <a:r>
              <a:rPr sz="2600" spc="-245" dirty="0">
                <a:solidFill>
                  <a:srgbClr val="004E9C"/>
                </a:solidFill>
              </a:rPr>
              <a:t> </a:t>
            </a:r>
            <a:r>
              <a:rPr sz="2600" spc="-50" dirty="0">
                <a:solidFill>
                  <a:srgbClr val="004E9C"/>
                </a:solidFill>
              </a:rPr>
              <a:t>in</a:t>
            </a:r>
            <a:r>
              <a:rPr sz="2600" spc="-195" dirty="0">
                <a:solidFill>
                  <a:srgbClr val="004E9C"/>
                </a:solidFill>
              </a:rPr>
              <a:t> </a:t>
            </a:r>
            <a:r>
              <a:rPr sz="2600" spc="-85" dirty="0">
                <a:solidFill>
                  <a:srgbClr val="004E9C"/>
                </a:solidFill>
              </a:rPr>
              <a:t>multiple</a:t>
            </a:r>
            <a:r>
              <a:rPr sz="2600" spc="-245" dirty="0">
                <a:solidFill>
                  <a:srgbClr val="004E9C"/>
                </a:solidFill>
              </a:rPr>
              <a:t> </a:t>
            </a:r>
            <a:r>
              <a:rPr sz="2600" spc="-90" dirty="0">
                <a:solidFill>
                  <a:srgbClr val="004E9C"/>
                </a:solidFill>
              </a:rPr>
              <a:t>languages</a:t>
            </a:r>
            <a:endParaRPr sz="2600"/>
          </a:p>
        </p:txBody>
      </p:sp>
      <p:sp>
        <p:nvSpPr>
          <p:cNvPr id="20" name="object 20"/>
          <p:cNvSpPr/>
          <p:nvPr/>
        </p:nvSpPr>
        <p:spPr>
          <a:xfrm>
            <a:off x="685800" y="1524000"/>
            <a:ext cx="8173211" cy="381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614444"/>
            <a:ext cx="2378837" cy="822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123" y="5638800"/>
            <a:ext cx="1645920" cy="82296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7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46504"/>
            <a:ext cx="0" cy="12700"/>
          </a:xfrm>
          <a:custGeom>
            <a:avLst/>
            <a:gdLst/>
            <a:ahLst/>
            <a:cxnLst/>
            <a:rect l="l" t="t" r="r" b="b"/>
            <a:pathLst>
              <a:path h="12700">
                <a:moveTo>
                  <a:pt x="0" y="12192"/>
                </a:move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004E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58951"/>
            <a:ext cx="635" cy="6350"/>
          </a:xfrm>
          <a:custGeom>
            <a:avLst/>
            <a:gdLst/>
            <a:ahLst/>
            <a:cxnLst/>
            <a:rect l="l" t="t" r="r" b="b"/>
            <a:pathLst>
              <a:path w="635" h="6350">
                <a:moveTo>
                  <a:pt x="0" y="6096"/>
                </a:moveTo>
                <a:lnTo>
                  <a:pt x="2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475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788152"/>
            <a:ext cx="635" cy="6350"/>
          </a:xfrm>
          <a:custGeom>
            <a:avLst/>
            <a:gdLst/>
            <a:ahLst/>
            <a:cxnLst/>
            <a:rect l="l" t="t" r="r" b="b"/>
            <a:pathLst>
              <a:path w="635" h="6350">
                <a:moveTo>
                  <a:pt x="0" y="6096"/>
                </a:moveTo>
                <a:lnTo>
                  <a:pt x="2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475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0" y="758951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0"/>
                </a:moveTo>
                <a:lnTo>
                  <a:pt x="0" y="6096"/>
                </a:lnTo>
                <a:lnTo>
                  <a:pt x="0" y="0"/>
                </a:lnTo>
                <a:close/>
              </a:path>
            </a:pathLst>
          </a:custGeom>
          <a:solidFill>
            <a:srgbClr val="475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8951" y="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475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78952" y="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475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44000" y="5788152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0"/>
                </a:moveTo>
                <a:lnTo>
                  <a:pt x="0" y="6096"/>
                </a:lnTo>
                <a:lnTo>
                  <a:pt x="0" y="0"/>
                </a:lnTo>
                <a:close/>
              </a:path>
            </a:pathLst>
          </a:custGeom>
          <a:solidFill>
            <a:srgbClr val="475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24001" y="1263142"/>
            <a:ext cx="7916545" cy="445008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66700" marR="5080" indent="-254000">
              <a:lnSpc>
                <a:spcPct val="102099"/>
              </a:lnSpc>
              <a:spcBef>
                <a:spcPts val="45"/>
              </a:spcBef>
              <a:buClr>
                <a:srgbClr val="FFC000"/>
              </a:buClr>
              <a:buSzPct val="128947"/>
              <a:buChar char="●"/>
              <a:tabLst>
                <a:tab pos="267335" algn="l"/>
              </a:tabLst>
            </a:pPr>
            <a:r>
              <a:rPr sz="1900" spc="-5" dirty="0">
                <a:solidFill>
                  <a:srgbClr val="475764"/>
                </a:solidFill>
                <a:latin typeface="Arial"/>
                <a:cs typeface="Arial"/>
              </a:rPr>
              <a:t>The agreement is one of the largest Canada has ever been party to,  and </a:t>
            </a:r>
            <a:r>
              <a:rPr sz="1900" spc="-10" dirty="0">
                <a:solidFill>
                  <a:srgbClr val="475764"/>
                </a:solidFill>
                <a:latin typeface="Arial"/>
                <a:cs typeface="Arial"/>
              </a:rPr>
              <a:t>affects </a:t>
            </a:r>
            <a:r>
              <a:rPr sz="1900" spc="-5" dirty="0">
                <a:solidFill>
                  <a:srgbClr val="475764"/>
                </a:solidFill>
                <a:latin typeface="Arial"/>
                <a:cs typeface="Arial"/>
              </a:rPr>
              <a:t>areas of industry such as: automotive, high tech, chemicals,  textiles, mining and</a:t>
            </a:r>
            <a:r>
              <a:rPr sz="1900" spc="6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475764"/>
                </a:solidFill>
                <a:latin typeface="Arial"/>
                <a:cs typeface="Arial"/>
              </a:rPr>
              <a:t>agricultural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●"/>
            </a:pPr>
            <a:endParaRPr sz="2050">
              <a:latin typeface="Times New Roman"/>
              <a:cs typeface="Times New Roman"/>
            </a:endParaRPr>
          </a:p>
          <a:p>
            <a:pPr marL="266700" indent="-254000">
              <a:lnSpc>
                <a:spcPct val="100000"/>
              </a:lnSpc>
              <a:spcBef>
                <a:spcPts val="5"/>
              </a:spcBef>
              <a:buClr>
                <a:srgbClr val="FFA213"/>
              </a:buClr>
              <a:buSzPct val="128947"/>
              <a:buChar char="●"/>
              <a:tabLst>
                <a:tab pos="267335" algn="l"/>
              </a:tabLst>
            </a:pPr>
            <a:r>
              <a:rPr sz="1900" spc="-40" dirty="0">
                <a:solidFill>
                  <a:srgbClr val="475764"/>
                </a:solidFill>
                <a:latin typeface="Arial"/>
                <a:cs typeface="Arial"/>
              </a:rPr>
              <a:t>CETA </a:t>
            </a:r>
            <a:r>
              <a:rPr sz="1900" spc="-5" dirty="0">
                <a:solidFill>
                  <a:srgbClr val="475764"/>
                </a:solidFill>
                <a:latin typeface="Arial"/>
                <a:cs typeface="Arial"/>
              </a:rPr>
              <a:t>– ‘More than just a </a:t>
            </a:r>
            <a:r>
              <a:rPr sz="1900" spc="-20" dirty="0">
                <a:solidFill>
                  <a:srgbClr val="475764"/>
                </a:solidFill>
                <a:latin typeface="Arial"/>
                <a:cs typeface="Arial"/>
              </a:rPr>
              <a:t>Trade</a:t>
            </a:r>
            <a:r>
              <a:rPr sz="1900" spc="-10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475764"/>
                </a:solidFill>
                <a:latin typeface="Arial"/>
                <a:cs typeface="Arial"/>
              </a:rPr>
              <a:t>Agreement’</a:t>
            </a:r>
            <a:endParaRPr sz="1900">
              <a:latin typeface="Arial"/>
              <a:cs typeface="Arial"/>
            </a:endParaRPr>
          </a:p>
          <a:p>
            <a:pPr marL="520065" lvl="1" indent="-253365">
              <a:lnSpc>
                <a:spcPct val="100000"/>
              </a:lnSpc>
              <a:spcBef>
                <a:spcPts val="35"/>
              </a:spcBef>
              <a:buClr>
                <a:srgbClr val="004E9C"/>
              </a:buClr>
              <a:buSzPct val="128947"/>
              <a:buChar char="●"/>
              <a:tabLst>
                <a:tab pos="520700" algn="l"/>
              </a:tabLst>
            </a:pPr>
            <a:r>
              <a:rPr sz="1900" spc="-20" dirty="0">
                <a:solidFill>
                  <a:srgbClr val="475764"/>
                </a:solidFill>
                <a:latin typeface="Arial"/>
                <a:cs typeface="Arial"/>
              </a:rPr>
              <a:t>Trade </a:t>
            </a:r>
            <a:r>
              <a:rPr sz="1900" spc="-5" dirty="0">
                <a:solidFill>
                  <a:srgbClr val="475764"/>
                </a:solidFill>
                <a:latin typeface="Arial"/>
                <a:cs typeface="Arial"/>
              </a:rPr>
              <a:t>in</a:t>
            </a:r>
            <a:r>
              <a:rPr sz="1900" spc="3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475764"/>
                </a:solidFill>
                <a:latin typeface="Arial"/>
                <a:cs typeface="Arial"/>
              </a:rPr>
              <a:t>goods</a:t>
            </a:r>
            <a:endParaRPr sz="1900">
              <a:latin typeface="Arial"/>
              <a:cs typeface="Arial"/>
            </a:endParaRPr>
          </a:p>
          <a:p>
            <a:pPr marL="520065" lvl="1" indent="-253365">
              <a:lnSpc>
                <a:spcPct val="100000"/>
              </a:lnSpc>
              <a:spcBef>
                <a:spcPts val="45"/>
              </a:spcBef>
              <a:buClr>
                <a:srgbClr val="004E9C"/>
              </a:buClr>
              <a:buSzPct val="128947"/>
              <a:buChar char="●"/>
              <a:tabLst>
                <a:tab pos="520700" algn="l"/>
              </a:tabLst>
            </a:pPr>
            <a:r>
              <a:rPr sz="1900" spc="-20" dirty="0">
                <a:solidFill>
                  <a:srgbClr val="475764"/>
                </a:solidFill>
                <a:latin typeface="Arial"/>
                <a:cs typeface="Arial"/>
              </a:rPr>
              <a:t>Trade </a:t>
            </a:r>
            <a:r>
              <a:rPr sz="1900" spc="-5" dirty="0">
                <a:solidFill>
                  <a:srgbClr val="475764"/>
                </a:solidFill>
                <a:latin typeface="Arial"/>
                <a:cs typeface="Arial"/>
              </a:rPr>
              <a:t>in</a:t>
            </a:r>
            <a:r>
              <a:rPr sz="1900" spc="3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475764"/>
                </a:solidFill>
                <a:latin typeface="Arial"/>
                <a:cs typeface="Arial"/>
              </a:rPr>
              <a:t>services</a:t>
            </a:r>
            <a:endParaRPr sz="1900">
              <a:latin typeface="Arial"/>
              <a:cs typeface="Arial"/>
            </a:endParaRPr>
          </a:p>
          <a:p>
            <a:pPr marL="520065" lvl="1" indent="-253365">
              <a:lnSpc>
                <a:spcPct val="100000"/>
              </a:lnSpc>
              <a:spcBef>
                <a:spcPts val="50"/>
              </a:spcBef>
              <a:buClr>
                <a:srgbClr val="004E9C"/>
              </a:buClr>
              <a:buSzPct val="128947"/>
              <a:buChar char="●"/>
              <a:tabLst>
                <a:tab pos="520700" algn="l"/>
              </a:tabLst>
            </a:pPr>
            <a:r>
              <a:rPr sz="1900" spc="-5" dirty="0">
                <a:solidFill>
                  <a:srgbClr val="475764"/>
                </a:solidFill>
                <a:latin typeface="Arial"/>
                <a:cs typeface="Arial"/>
              </a:rPr>
              <a:t>Foreign</a:t>
            </a:r>
            <a:r>
              <a:rPr sz="1900" spc="1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475764"/>
                </a:solidFill>
                <a:latin typeface="Arial"/>
                <a:cs typeface="Arial"/>
              </a:rPr>
              <a:t>investments</a:t>
            </a:r>
            <a:endParaRPr sz="1900">
              <a:latin typeface="Arial"/>
              <a:cs typeface="Arial"/>
            </a:endParaRPr>
          </a:p>
          <a:p>
            <a:pPr marL="520065" lvl="1" indent="-253365">
              <a:lnSpc>
                <a:spcPct val="100000"/>
              </a:lnSpc>
              <a:spcBef>
                <a:spcPts val="50"/>
              </a:spcBef>
              <a:buClr>
                <a:srgbClr val="004E9C"/>
              </a:buClr>
              <a:buSzPct val="128947"/>
              <a:buChar char="●"/>
              <a:tabLst>
                <a:tab pos="520700" algn="l"/>
              </a:tabLst>
            </a:pPr>
            <a:r>
              <a:rPr sz="1900" spc="-5" dirty="0">
                <a:solidFill>
                  <a:srgbClr val="475764"/>
                </a:solidFill>
                <a:latin typeface="Arial"/>
                <a:cs typeface="Arial"/>
              </a:rPr>
              <a:t>Eliminates trade</a:t>
            </a:r>
            <a:r>
              <a:rPr sz="1900" spc="5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475764"/>
                </a:solidFill>
                <a:latin typeface="Arial"/>
                <a:cs typeface="Arial"/>
              </a:rPr>
              <a:t>barriers</a:t>
            </a:r>
            <a:endParaRPr sz="1900">
              <a:latin typeface="Arial"/>
              <a:cs typeface="Arial"/>
            </a:endParaRPr>
          </a:p>
          <a:p>
            <a:pPr marL="520065" lvl="1" indent="-253365">
              <a:lnSpc>
                <a:spcPct val="100000"/>
              </a:lnSpc>
              <a:spcBef>
                <a:spcPts val="50"/>
              </a:spcBef>
              <a:buClr>
                <a:srgbClr val="004E9C"/>
              </a:buClr>
              <a:buSzPct val="128947"/>
              <a:buChar char="●"/>
              <a:tabLst>
                <a:tab pos="520700" algn="l"/>
              </a:tabLst>
            </a:pPr>
            <a:r>
              <a:rPr sz="1900" spc="-5" dirty="0">
                <a:solidFill>
                  <a:srgbClr val="475764"/>
                </a:solidFill>
                <a:latin typeface="Arial"/>
                <a:cs typeface="Arial"/>
              </a:rPr>
              <a:t>Investment</a:t>
            </a:r>
            <a:r>
              <a:rPr sz="1900" spc="2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475764"/>
                </a:solidFill>
                <a:latin typeface="Arial"/>
                <a:cs typeface="Arial"/>
              </a:rPr>
              <a:t>protection</a:t>
            </a:r>
            <a:endParaRPr sz="1900">
              <a:latin typeface="Arial"/>
              <a:cs typeface="Arial"/>
            </a:endParaRPr>
          </a:p>
          <a:p>
            <a:pPr marL="520065" lvl="1" indent="-253365">
              <a:lnSpc>
                <a:spcPct val="100000"/>
              </a:lnSpc>
              <a:spcBef>
                <a:spcPts val="35"/>
              </a:spcBef>
              <a:buClr>
                <a:srgbClr val="004E9C"/>
              </a:buClr>
              <a:buSzPct val="128947"/>
              <a:buChar char="●"/>
              <a:tabLst>
                <a:tab pos="520700" algn="l"/>
              </a:tabLst>
            </a:pPr>
            <a:r>
              <a:rPr sz="1900" spc="-5" dirty="0">
                <a:solidFill>
                  <a:srgbClr val="475764"/>
                </a:solidFill>
                <a:latin typeface="Arial"/>
                <a:cs typeface="Arial"/>
              </a:rPr>
              <a:t>Intellectual</a:t>
            </a:r>
            <a:r>
              <a:rPr sz="1900" spc="3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475764"/>
                </a:solidFill>
                <a:latin typeface="Arial"/>
                <a:cs typeface="Arial"/>
              </a:rPr>
              <a:t>property</a:t>
            </a:r>
            <a:endParaRPr sz="1900">
              <a:latin typeface="Arial"/>
              <a:cs typeface="Arial"/>
            </a:endParaRPr>
          </a:p>
          <a:p>
            <a:pPr marL="520065" lvl="1" indent="-253365">
              <a:lnSpc>
                <a:spcPct val="100000"/>
              </a:lnSpc>
              <a:spcBef>
                <a:spcPts val="45"/>
              </a:spcBef>
              <a:buClr>
                <a:srgbClr val="004E9C"/>
              </a:buClr>
              <a:buSzPct val="128947"/>
              <a:buChar char="●"/>
              <a:tabLst>
                <a:tab pos="520700" algn="l"/>
              </a:tabLst>
            </a:pPr>
            <a:r>
              <a:rPr sz="1900" spc="-5" dirty="0">
                <a:solidFill>
                  <a:srgbClr val="475764"/>
                </a:solidFill>
                <a:latin typeface="Arial"/>
                <a:cs typeface="Arial"/>
              </a:rPr>
              <a:t>Government</a:t>
            </a:r>
            <a:r>
              <a:rPr sz="1900" spc="3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475764"/>
                </a:solidFill>
                <a:latin typeface="Arial"/>
                <a:cs typeface="Arial"/>
              </a:rPr>
              <a:t>procurement</a:t>
            </a:r>
            <a:endParaRPr sz="1900">
              <a:latin typeface="Arial"/>
              <a:cs typeface="Arial"/>
            </a:endParaRPr>
          </a:p>
          <a:p>
            <a:pPr marL="266700" marR="309880" indent="-254000">
              <a:lnSpc>
                <a:spcPct val="101600"/>
              </a:lnSpc>
              <a:spcBef>
                <a:spcPts val="2345"/>
              </a:spcBef>
              <a:buClr>
                <a:srgbClr val="FFA213"/>
              </a:buClr>
              <a:buSzPct val="128947"/>
              <a:buChar char="●"/>
              <a:tabLst>
                <a:tab pos="267335" algn="l"/>
              </a:tabLst>
            </a:pPr>
            <a:r>
              <a:rPr sz="1900" spc="-5" dirty="0">
                <a:solidFill>
                  <a:srgbClr val="475764"/>
                </a:solidFill>
                <a:latin typeface="Arial"/>
                <a:cs typeface="Arial"/>
              </a:rPr>
              <a:t>Opens opportunities for EU companies to invest in Canada, and  increase free trade </a:t>
            </a:r>
            <a:r>
              <a:rPr sz="1900" spc="-10" dirty="0">
                <a:solidFill>
                  <a:srgbClr val="475764"/>
                </a:solidFill>
                <a:latin typeface="Arial"/>
                <a:cs typeface="Arial"/>
              </a:rPr>
              <a:t>with </a:t>
            </a:r>
            <a:r>
              <a:rPr sz="1900" spc="-5" dirty="0">
                <a:solidFill>
                  <a:srgbClr val="475764"/>
                </a:solidFill>
                <a:latin typeface="Arial"/>
                <a:cs typeface="Arial"/>
              </a:rPr>
              <a:t>other parts of North America through</a:t>
            </a:r>
            <a:r>
              <a:rPr sz="1900" spc="204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475764"/>
                </a:solidFill>
                <a:latin typeface="Arial"/>
                <a:cs typeface="Arial"/>
              </a:rPr>
              <a:t>NAFTA</a:t>
            </a:r>
            <a:endParaRPr sz="19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44500" y="192786"/>
            <a:ext cx="8216900" cy="77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65"/>
              </a:lnSpc>
              <a:spcBef>
                <a:spcPts val="100"/>
              </a:spcBef>
            </a:pPr>
            <a:r>
              <a:rPr sz="2600" spc="-80" dirty="0">
                <a:solidFill>
                  <a:srgbClr val="004E9C"/>
                </a:solidFill>
              </a:rPr>
              <a:t>Canada </a:t>
            </a:r>
            <a:r>
              <a:rPr sz="2600" dirty="0">
                <a:solidFill>
                  <a:srgbClr val="004E9C"/>
                </a:solidFill>
              </a:rPr>
              <a:t>–</a:t>
            </a:r>
            <a:r>
              <a:rPr sz="2600" spc="-515" dirty="0">
                <a:solidFill>
                  <a:srgbClr val="004E9C"/>
                </a:solidFill>
              </a:rPr>
              <a:t> </a:t>
            </a:r>
            <a:r>
              <a:rPr sz="2600" spc="-85" dirty="0">
                <a:solidFill>
                  <a:srgbClr val="004E9C"/>
                </a:solidFill>
              </a:rPr>
              <a:t>European </a:t>
            </a:r>
            <a:r>
              <a:rPr sz="2600" spc="-75" dirty="0">
                <a:solidFill>
                  <a:srgbClr val="004E9C"/>
                </a:solidFill>
              </a:rPr>
              <a:t>Union</a:t>
            </a:r>
            <a:endParaRPr sz="2600"/>
          </a:p>
          <a:p>
            <a:pPr marL="12700">
              <a:lnSpc>
                <a:spcPts val="2965"/>
              </a:lnSpc>
            </a:pPr>
            <a:r>
              <a:rPr sz="2600" spc="-95" dirty="0">
                <a:solidFill>
                  <a:srgbClr val="004E9C"/>
                </a:solidFill>
              </a:rPr>
              <a:t>Comprehensive</a:t>
            </a:r>
            <a:r>
              <a:rPr sz="2600" spc="-220" dirty="0">
                <a:solidFill>
                  <a:srgbClr val="004E9C"/>
                </a:solidFill>
              </a:rPr>
              <a:t> </a:t>
            </a:r>
            <a:r>
              <a:rPr sz="2600" spc="-85" dirty="0">
                <a:solidFill>
                  <a:srgbClr val="004E9C"/>
                </a:solidFill>
              </a:rPr>
              <a:t>Economic</a:t>
            </a:r>
            <a:r>
              <a:rPr sz="2600" spc="-220" dirty="0">
                <a:solidFill>
                  <a:srgbClr val="004E9C"/>
                </a:solidFill>
              </a:rPr>
              <a:t> </a:t>
            </a:r>
            <a:r>
              <a:rPr sz="2600" spc="-65" dirty="0">
                <a:solidFill>
                  <a:srgbClr val="004E9C"/>
                </a:solidFill>
              </a:rPr>
              <a:t>and</a:t>
            </a:r>
            <a:r>
              <a:rPr sz="2600" spc="-220" dirty="0">
                <a:solidFill>
                  <a:srgbClr val="004E9C"/>
                </a:solidFill>
              </a:rPr>
              <a:t> </a:t>
            </a:r>
            <a:r>
              <a:rPr sz="2600" spc="-105" dirty="0">
                <a:solidFill>
                  <a:srgbClr val="004E9C"/>
                </a:solidFill>
              </a:rPr>
              <a:t>Trade</a:t>
            </a:r>
            <a:r>
              <a:rPr sz="2600" spc="-325" dirty="0">
                <a:solidFill>
                  <a:srgbClr val="004E9C"/>
                </a:solidFill>
              </a:rPr>
              <a:t> </a:t>
            </a:r>
            <a:r>
              <a:rPr sz="2600" spc="-90" dirty="0">
                <a:solidFill>
                  <a:srgbClr val="004E9C"/>
                </a:solidFill>
              </a:rPr>
              <a:t>Agreement</a:t>
            </a:r>
            <a:r>
              <a:rPr sz="2600" spc="-229" dirty="0">
                <a:solidFill>
                  <a:srgbClr val="004E9C"/>
                </a:solidFill>
              </a:rPr>
              <a:t> </a:t>
            </a:r>
            <a:r>
              <a:rPr sz="2600" spc="-114" dirty="0">
                <a:solidFill>
                  <a:srgbClr val="004E9C"/>
                </a:solidFill>
              </a:rPr>
              <a:t>(CETA)</a:t>
            </a:r>
            <a:endParaRPr sz="26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688422"/>
            <a:ext cx="2378837" cy="8229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791327"/>
            <a:ext cx="1645920" cy="822960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5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82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49300" y="345186"/>
            <a:ext cx="317182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80" dirty="0">
                <a:solidFill>
                  <a:srgbClr val="004E9C"/>
                </a:solidFill>
              </a:rPr>
              <a:t>About </a:t>
            </a:r>
            <a:r>
              <a:rPr sz="2600" spc="-65" dirty="0">
                <a:solidFill>
                  <a:srgbClr val="004E9C"/>
                </a:solidFill>
              </a:rPr>
              <a:t>the</a:t>
            </a:r>
            <a:r>
              <a:rPr sz="2600" spc="-430" dirty="0">
                <a:solidFill>
                  <a:srgbClr val="004E9C"/>
                </a:solidFill>
              </a:rPr>
              <a:t> </a:t>
            </a:r>
            <a:r>
              <a:rPr sz="2600" spc="-90" dirty="0">
                <a:solidFill>
                  <a:srgbClr val="004E9C"/>
                </a:solidFill>
              </a:rPr>
              <a:t>declaration</a:t>
            </a:r>
            <a:endParaRPr sz="2600"/>
          </a:p>
        </p:txBody>
      </p:sp>
      <p:sp>
        <p:nvSpPr>
          <p:cNvPr id="20" name="object 20"/>
          <p:cNvSpPr txBox="1"/>
          <p:nvPr/>
        </p:nvSpPr>
        <p:spPr>
          <a:xfrm>
            <a:off x="840739" y="1072641"/>
            <a:ext cx="7517130" cy="4198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7569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Origin declarations shall be valid </a:t>
            </a:r>
            <a:r>
              <a:rPr sz="1600" dirty="0">
                <a:solidFill>
                  <a:srgbClr val="004E9C"/>
                </a:solidFill>
                <a:latin typeface="Arial"/>
                <a:cs typeface="Arial"/>
              </a:rPr>
              <a:t>for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12 months </a:t>
            </a:r>
            <a:r>
              <a:rPr sz="1600" dirty="0">
                <a:solidFill>
                  <a:srgbClr val="004E9C"/>
                </a:solidFill>
                <a:latin typeface="Arial"/>
                <a:cs typeface="Arial"/>
              </a:rPr>
              <a:t>from the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date </a:t>
            </a:r>
            <a:r>
              <a:rPr sz="1600" dirty="0">
                <a:solidFill>
                  <a:srgbClr val="004E9C"/>
                </a:solidFill>
                <a:latin typeface="Arial"/>
                <a:cs typeface="Arial"/>
              </a:rPr>
              <a:t>of 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completion, or longer as provided by </a:t>
            </a:r>
            <a:r>
              <a:rPr sz="1600" dirty="0">
                <a:solidFill>
                  <a:srgbClr val="004E9C"/>
                </a:solidFill>
                <a:latin typeface="Arial"/>
                <a:cs typeface="Arial"/>
              </a:rPr>
              <a:t>the Party of</a:t>
            </a:r>
            <a:r>
              <a:rPr sz="1600" spc="60" dirty="0">
                <a:solidFill>
                  <a:srgbClr val="004E9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4E9C"/>
                </a:solidFill>
                <a:latin typeface="Arial"/>
                <a:cs typeface="Arial"/>
              </a:rPr>
              <a:t>import.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marR="71755">
              <a:lnSpc>
                <a:spcPct val="100000"/>
              </a:lnSpc>
            </a:pPr>
            <a:r>
              <a:rPr sz="1600" dirty="0">
                <a:solidFill>
                  <a:srgbClr val="004E9C"/>
                </a:solidFill>
                <a:latin typeface="Arial"/>
                <a:cs typeface="Arial"/>
              </a:rPr>
              <a:t>For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Canadian exporters, field </a:t>
            </a:r>
            <a:r>
              <a:rPr sz="1600" spc="-45" dirty="0">
                <a:solidFill>
                  <a:srgbClr val="004E9C"/>
                </a:solidFill>
                <a:latin typeface="Arial"/>
                <a:cs typeface="Arial"/>
              </a:rPr>
              <a:t>Two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should indicate the exporter's business  </a:t>
            </a:r>
            <a:r>
              <a:rPr sz="1600" spc="-20" dirty="0">
                <a:solidFill>
                  <a:srgbClr val="004E9C"/>
                </a:solidFill>
                <a:latin typeface="Arial"/>
                <a:cs typeface="Arial"/>
              </a:rPr>
              <a:t>number.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marR="513715">
              <a:lnSpc>
                <a:spcPct val="100000"/>
              </a:lnSpc>
            </a:pPr>
            <a:r>
              <a:rPr sz="1600" dirty="0">
                <a:solidFill>
                  <a:srgbClr val="004E9C"/>
                </a:solidFill>
                <a:latin typeface="Arial"/>
                <a:cs typeface="Arial"/>
              </a:rPr>
              <a:t>For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EU exporters a Registered Exporter System </a:t>
            </a:r>
            <a:r>
              <a:rPr sz="1600" dirty="0">
                <a:solidFill>
                  <a:srgbClr val="004E9C"/>
                </a:solidFill>
                <a:latin typeface="Arial"/>
                <a:cs typeface="Arial"/>
              </a:rPr>
              <a:t>(REX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system) exists  </a:t>
            </a:r>
            <a:r>
              <a:rPr sz="1600" spc="-15" dirty="0">
                <a:solidFill>
                  <a:srgbClr val="004E9C"/>
                </a:solidFill>
                <a:latin typeface="Arial"/>
                <a:cs typeface="Arial"/>
              </a:rPr>
              <a:t>which allows </a:t>
            </a:r>
            <a:r>
              <a:rPr sz="1600" dirty="0">
                <a:solidFill>
                  <a:srgbClr val="004E9C"/>
                </a:solidFill>
                <a:latin typeface="Arial"/>
                <a:cs typeface="Arial"/>
              </a:rPr>
              <a:t>for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self-certification </a:t>
            </a:r>
            <a:r>
              <a:rPr sz="1600" dirty="0">
                <a:solidFill>
                  <a:srgbClr val="004E9C"/>
                </a:solidFill>
                <a:latin typeface="Arial"/>
                <a:cs typeface="Arial"/>
              </a:rPr>
              <a:t>of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origin by registered EU</a:t>
            </a:r>
            <a:r>
              <a:rPr sz="1600" spc="250" dirty="0">
                <a:solidFill>
                  <a:srgbClr val="004E9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exporters.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299085" marR="64769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EU exporters apply </a:t>
            </a:r>
            <a:r>
              <a:rPr sz="1600" dirty="0">
                <a:solidFill>
                  <a:srgbClr val="004E9C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become registered exporters by submitting a </a:t>
            </a:r>
            <a:r>
              <a:rPr sz="1600" u="heavy" spc="-5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</a:rPr>
              <a:t> correctly completed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 application </a:t>
            </a:r>
            <a:r>
              <a:rPr sz="1600" dirty="0">
                <a:solidFill>
                  <a:srgbClr val="004E9C"/>
                </a:solidFill>
                <a:latin typeface="Arial"/>
                <a:cs typeface="Arial"/>
              </a:rPr>
              <a:t>form to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their competent authorities </a:t>
            </a:r>
            <a:r>
              <a:rPr sz="1600" spc="-15" dirty="0">
                <a:solidFill>
                  <a:srgbClr val="004E9C"/>
                </a:solidFill>
                <a:latin typeface="Arial"/>
                <a:cs typeface="Arial"/>
              </a:rPr>
              <a:t>who  will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in turn </a:t>
            </a:r>
            <a:r>
              <a:rPr sz="1600" spc="-15" dirty="0">
                <a:solidFill>
                  <a:srgbClr val="004E9C"/>
                </a:solidFill>
                <a:latin typeface="Arial"/>
                <a:cs typeface="Arial"/>
              </a:rPr>
              <a:t>will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register the</a:t>
            </a:r>
            <a:r>
              <a:rPr sz="1600" spc="105" dirty="0">
                <a:solidFill>
                  <a:srgbClr val="004E9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exporters.</a:t>
            </a:r>
            <a:endParaRPr sz="16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004E9C"/>
                </a:solidFill>
                <a:latin typeface="Arial"/>
                <a:cs typeface="Arial"/>
              </a:rPr>
              <a:t>Once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registered, the EU exporter </a:t>
            </a:r>
            <a:r>
              <a:rPr sz="1600" spc="-15" dirty="0">
                <a:solidFill>
                  <a:srgbClr val="004E9C"/>
                </a:solidFill>
                <a:latin typeface="Arial"/>
                <a:cs typeface="Arial"/>
              </a:rPr>
              <a:t>will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receive a registration</a:t>
            </a:r>
            <a:r>
              <a:rPr sz="1600" spc="140" dirty="0">
                <a:solidFill>
                  <a:srgbClr val="004E9C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4E9C"/>
                </a:solidFill>
                <a:latin typeface="Arial"/>
                <a:cs typeface="Arial"/>
              </a:rPr>
              <a:t>number,</a:t>
            </a:r>
            <a:endParaRPr sz="16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600" spc="-10" dirty="0">
                <a:solidFill>
                  <a:srgbClr val="004E9C"/>
                </a:solidFill>
                <a:latin typeface="Arial"/>
                <a:cs typeface="Arial"/>
              </a:rPr>
              <a:t>which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must </a:t>
            </a:r>
            <a:r>
              <a:rPr sz="1600" dirty="0">
                <a:solidFill>
                  <a:srgbClr val="004E9C"/>
                </a:solidFill>
                <a:latin typeface="Arial"/>
                <a:cs typeface="Arial"/>
              </a:rPr>
              <a:t>be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indicated on the Origin</a:t>
            </a:r>
            <a:r>
              <a:rPr sz="1600" spc="50" dirty="0">
                <a:solidFill>
                  <a:srgbClr val="004E9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Declaration.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When the origin declaration is </a:t>
            </a:r>
            <a:r>
              <a:rPr sz="1600" u="heavy" spc="-5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</a:rPr>
              <a:t>not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 completed by an approved or registered  </a:t>
            </a:r>
            <a:r>
              <a:rPr sz="1600" spc="-15" dirty="0">
                <a:solidFill>
                  <a:srgbClr val="004E9C"/>
                </a:solidFill>
                <a:latin typeface="Arial"/>
                <a:cs typeface="Arial"/>
              </a:rPr>
              <a:t>exporter,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or </a:t>
            </a:r>
            <a:r>
              <a:rPr sz="1600" dirty="0">
                <a:solidFill>
                  <a:srgbClr val="004E9C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exporter has no business number the </a:t>
            </a:r>
            <a:r>
              <a:rPr sz="1600" spc="-10" dirty="0">
                <a:solidFill>
                  <a:srgbClr val="004E9C"/>
                </a:solidFill>
                <a:latin typeface="Arial"/>
                <a:cs typeface="Arial"/>
              </a:rPr>
              <a:t>words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in brackets  </a:t>
            </a:r>
            <a:r>
              <a:rPr sz="1600" dirty="0">
                <a:solidFill>
                  <a:srgbClr val="004E9C"/>
                </a:solidFill>
                <a:latin typeface="Arial"/>
                <a:cs typeface="Arial"/>
              </a:rPr>
              <a:t>must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be </a:t>
            </a:r>
            <a:r>
              <a:rPr sz="1600" dirty="0">
                <a:solidFill>
                  <a:srgbClr val="004E9C"/>
                </a:solidFill>
                <a:latin typeface="Arial"/>
                <a:cs typeface="Arial"/>
              </a:rPr>
              <a:t>omitted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or the space left</a:t>
            </a:r>
            <a:r>
              <a:rPr sz="1600" spc="30" dirty="0">
                <a:solidFill>
                  <a:srgbClr val="004E9C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4E9C"/>
                </a:solidFill>
                <a:latin typeface="Arial"/>
                <a:cs typeface="Arial"/>
              </a:rPr>
              <a:t>blank.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638800"/>
            <a:ext cx="2378837" cy="822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794502"/>
            <a:ext cx="1645920" cy="82296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6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82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65759" y="367664"/>
            <a:ext cx="222821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5" dirty="0">
                <a:solidFill>
                  <a:srgbClr val="004E9C"/>
                </a:solidFill>
              </a:rPr>
              <a:t>Transshipment</a:t>
            </a:r>
            <a:endParaRPr sz="2600"/>
          </a:p>
        </p:txBody>
      </p:sp>
      <p:sp>
        <p:nvSpPr>
          <p:cNvPr id="20" name="object 20"/>
          <p:cNvSpPr txBox="1"/>
          <p:nvPr/>
        </p:nvSpPr>
        <p:spPr>
          <a:xfrm>
            <a:off x="857199" y="1625854"/>
            <a:ext cx="7327265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475764"/>
                </a:solidFill>
                <a:latin typeface="Arial"/>
                <a:cs typeface="Arial"/>
              </a:rPr>
              <a:t>Transshipment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is allowed </a:t>
            </a:r>
            <a:r>
              <a:rPr sz="2000" spc="-5" dirty="0">
                <a:solidFill>
                  <a:srgbClr val="475764"/>
                </a:solidFill>
                <a:latin typeface="Arial"/>
                <a:cs typeface="Arial"/>
              </a:rPr>
              <a:t>for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originating goods as long the</a:t>
            </a:r>
            <a:r>
              <a:rPr sz="2000" spc="-16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goods  </a:t>
            </a:r>
            <a:r>
              <a:rPr sz="2000" spc="-5" dirty="0">
                <a:solidFill>
                  <a:srgbClr val="475764"/>
                </a:solidFill>
                <a:latin typeface="Arial"/>
                <a:cs typeface="Arial"/>
              </a:rPr>
              <a:t>meet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2000" spc="-5" dirty="0">
                <a:solidFill>
                  <a:srgbClr val="475764"/>
                </a:solidFill>
                <a:latin typeface="Arial"/>
                <a:cs typeface="Arial"/>
              </a:rPr>
              <a:t>criteria outlined in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Article </a:t>
            </a:r>
            <a:r>
              <a:rPr sz="2000" spc="-5" dirty="0">
                <a:solidFill>
                  <a:srgbClr val="475764"/>
                </a:solidFill>
                <a:latin typeface="Arial"/>
                <a:cs typeface="Arial"/>
              </a:rPr>
              <a:t>14 and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Article</a:t>
            </a:r>
            <a:r>
              <a:rPr sz="2000" spc="-33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75764"/>
                </a:solidFill>
                <a:latin typeface="Arial"/>
                <a:cs typeface="Arial"/>
              </a:rPr>
              <a:t>22….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In</a:t>
            </a:r>
            <a:r>
              <a:rPr sz="2000" spc="-2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475764"/>
                </a:solidFill>
                <a:latin typeface="Arial"/>
                <a:cs typeface="Arial"/>
              </a:rPr>
              <a:t>summary……</a:t>
            </a:r>
            <a:endParaRPr sz="2000">
              <a:latin typeface="Arial"/>
              <a:cs typeface="Arial"/>
            </a:endParaRPr>
          </a:p>
          <a:p>
            <a:pPr marL="12700" marR="566420">
              <a:lnSpc>
                <a:spcPct val="100000"/>
              </a:lnSpc>
            </a:pP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Goods must remain under customs control while outside</a:t>
            </a:r>
            <a:r>
              <a:rPr sz="2000" spc="-21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the  territories </a:t>
            </a:r>
            <a:r>
              <a:rPr sz="2000" spc="-5" dirty="0">
                <a:solidFill>
                  <a:srgbClr val="475764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the</a:t>
            </a:r>
            <a:r>
              <a:rPr sz="2000" spc="-8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parties……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73850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They must not undergo any further production or any</a:t>
            </a:r>
            <a:r>
              <a:rPr sz="2000" spc="-229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other  operation other than loading and</a:t>
            </a:r>
            <a:r>
              <a:rPr sz="2000" spc="-10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unloading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6515">
              <a:lnSpc>
                <a:spcPct val="100000"/>
              </a:lnSpc>
            </a:pP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All the carrier documents including the customs documents</a:t>
            </a:r>
            <a:r>
              <a:rPr sz="2000" spc="-19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must  be available </a:t>
            </a:r>
            <a:r>
              <a:rPr sz="2000" spc="-10" dirty="0">
                <a:solidFill>
                  <a:srgbClr val="475764"/>
                </a:solidFill>
                <a:latin typeface="Arial"/>
                <a:cs typeface="Arial"/>
              </a:rPr>
              <a:t>to </a:t>
            </a:r>
            <a:r>
              <a:rPr sz="2000" spc="-5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importing</a:t>
            </a:r>
            <a:r>
              <a:rPr sz="2000" spc="-4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country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486400"/>
            <a:ext cx="2378837" cy="822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638800"/>
            <a:ext cx="1645920" cy="82296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6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49300" y="362203"/>
            <a:ext cx="2045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5" dirty="0">
                <a:solidFill>
                  <a:srgbClr val="004E9C"/>
                </a:solidFill>
              </a:rPr>
              <a:t>Transshipment</a:t>
            </a:r>
            <a:endParaRPr sz="2400"/>
          </a:p>
        </p:txBody>
      </p:sp>
      <p:sp>
        <p:nvSpPr>
          <p:cNvPr id="18" name="object 18"/>
          <p:cNvSpPr txBox="1"/>
          <p:nvPr/>
        </p:nvSpPr>
        <p:spPr>
          <a:xfrm>
            <a:off x="749300" y="910209"/>
            <a:ext cx="7708265" cy="45300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  <a:hlinkClick r:id="rId3"/>
              </a:rPr>
              <a:t>Article 14</a:t>
            </a:r>
            <a:r>
              <a:rPr sz="1800" spc="-5" dirty="0">
                <a:solidFill>
                  <a:srgbClr val="004E9C"/>
                </a:solidFill>
                <a:latin typeface="Arial"/>
                <a:cs typeface="Arial"/>
                <a:hlinkClick r:id="rId3"/>
              </a:rPr>
              <a:t>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of the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Protocol on rules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origin and origin procedures</a:t>
            </a:r>
            <a:r>
              <a:rPr sz="1800" spc="8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states: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355600" marR="109220" indent="-342900">
              <a:lnSpc>
                <a:spcPct val="121900"/>
              </a:lnSpc>
              <a:buClr>
                <a:srgbClr val="FFA213"/>
              </a:buClr>
              <a:buAutoNum type="arabicPeriod"/>
              <a:tabLst>
                <a:tab pos="355600" algn="l"/>
                <a:tab pos="356235" algn="l"/>
              </a:tabLst>
            </a:pP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A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product that has undergone production that satisfies the requirements 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of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Article 2 shall be considered originating only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if,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subsequent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that  production,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the</a:t>
            </a:r>
            <a:r>
              <a:rPr sz="1600" spc="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product:</a:t>
            </a:r>
            <a:endParaRPr sz="1600" dirty="0">
              <a:latin typeface="Arial"/>
              <a:cs typeface="Arial"/>
            </a:endParaRPr>
          </a:p>
          <a:p>
            <a:pPr marL="702945" marR="217170" lvl="1" indent="-350520">
              <a:lnSpc>
                <a:spcPct val="121900"/>
              </a:lnSpc>
              <a:spcBef>
                <a:spcPts val="5"/>
              </a:spcBef>
              <a:buAutoNum type="alphaLcParenR"/>
              <a:tabLst>
                <a:tab pos="702945" algn="l"/>
                <a:tab pos="703580" algn="l"/>
              </a:tabLst>
            </a:pPr>
            <a:r>
              <a:rPr sz="1600" spc="-10" dirty="0">
                <a:solidFill>
                  <a:srgbClr val="475764"/>
                </a:solidFill>
                <a:latin typeface="Arial"/>
                <a:cs typeface="Arial"/>
              </a:rPr>
              <a:t>does not undergo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further production or any other operation outside  the territories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of the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Parties, other than </a:t>
            </a:r>
            <a:r>
              <a:rPr sz="1600" spc="-10" dirty="0">
                <a:solidFill>
                  <a:srgbClr val="475764"/>
                </a:solidFill>
                <a:latin typeface="Arial"/>
                <a:cs typeface="Arial"/>
              </a:rPr>
              <a:t>unloading,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reloading, or any  other operation necessary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preserve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it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in good condition or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to 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transport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product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to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the territory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of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a Party;</a:t>
            </a:r>
            <a:r>
              <a:rPr sz="1600" spc="3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and</a:t>
            </a:r>
            <a:endParaRPr sz="1600" dirty="0">
              <a:latin typeface="Arial"/>
              <a:cs typeface="Arial"/>
            </a:endParaRPr>
          </a:p>
          <a:p>
            <a:pPr marL="702945" marR="457834" lvl="1" indent="-350520">
              <a:lnSpc>
                <a:spcPts val="2640"/>
              </a:lnSpc>
              <a:spcBef>
                <a:spcPts val="170"/>
              </a:spcBef>
              <a:buAutoNum type="alphaLcParenR"/>
              <a:tabLst>
                <a:tab pos="702945" algn="l"/>
                <a:tab pos="703580" algn="l"/>
              </a:tabLst>
            </a:pP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remains under customs control </a:t>
            </a:r>
            <a:r>
              <a:rPr sz="1600" spc="-15" dirty="0">
                <a:solidFill>
                  <a:srgbClr val="475764"/>
                </a:solidFill>
                <a:latin typeface="Arial"/>
                <a:cs typeface="Arial"/>
              </a:rPr>
              <a:t>while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outside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territories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of the 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Parties.</a:t>
            </a:r>
            <a:endParaRPr sz="1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00"/>
              </a:spcBef>
              <a:buClr>
                <a:srgbClr val="FFA213"/>
              </a:buClr>
              <a:buAutoNum type="arabicPeriod"/>
              <a:tabLst>
                <a:tab pos="355600" algn="l"/>
                <a:tab pos="356235" algn="l"/>
              </a:tabLst>
            </a:pP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storage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of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products and shipments or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splitting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of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shipments</a:t>
            </a:r>
            <a:r>
              <a:rPr sz="1600" spc="6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may</a:t>
            </a:r>
            <a:endParaRPr sz="1600" dirty="0">
              <a:latin typeface="Arial"/>
              <a:cs typeface="Arial"/>
            </a:endParaRPr>
          </a:p>
          <a:p>
            <a:pPr marL="355600" marR="5080">
              <a:lnSpc>
                <a:spcPct val="122000"/>
              </a:lnSpc>
              <a:spcBef>
                <a:spcPts val="5"/>
              </a:spcBef>
            </a:pP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take place </a:t>
            </a:r>
            <a:r>
              <a:rPr sz="1600" spc="-15" dirty="0">
                <a:solidFill>
                  <a:srgbClr val="475764"/>
                </a:solidFill>
                <a:latin typeface="Arial"/>
                <a:cs typeface="Arial"/>
              </a:rPr>
              <a:t>where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carried out under the responsibility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of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the exporter or of  a subsequent holder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of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the products and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products remain under  customs control </a:t>
            </a:r>
            <a:r>
              <a:rPr sz="1600" dirty="0">
                <a:solidFill>
                  <a:srgbClr val="475764"/>
                </a:solidFill>
                <a:latin typeface="Arial"/>
                <a:cs typeface="Arial"/>
              </a:rPr>
              <a:t>in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the country or countries of</a:t>
            </a:r>
            <a:r>
              <a:rPr sz="1600" spc="3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475764"/>
                </a:solidFill>
                <a:latin typeface="Arial"/>
                <a:cs typeface="Arial"/>
              </a:rPr>
              <a:t>transit</a:t>
            </a:r>
            <a:r>
              <a:rPr sz="1600" i="1" spc="-5" dirty="0">
                <a:solidFill>
                  <a:srgbClr val="475764"/>
                </a:solidFill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562600"/>
            <a:ext cx="1645920" cy="822960"/>
          </a:xfrm>
          <a:prstGeom prst="rect">
            <a:avLst/>
          </a:prstGeom>
        </p:spPr>
      </p:pic>
      <p:pic>
        <p:nvPicPr>
          <p:cNvPr id="8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455620"/>
            <a:ext cx="2378837" cy="8229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7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6096"/>
                </a:move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475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88152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6096"/>
                </a:move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475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8951" y="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475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7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09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1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33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5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49300" y="649986"/>
            <a:ext cx="4133850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sz="2600" spc="-85" dirty="0">
                <a:solidFill>
                  <a:srgbClr val="004E9C"/>
                </a:solidFill>
              </a:rPr>
              <a:t>Sensitive</a:t>
            </a:r>
            <a:r>
              <a:rPr sz="2600" spc="-260" dirty="0">
                <a:solidFill>
                  <a:srgbClr val="004E9C"/>
                </a:solidFill>
              </a:rPr>
              <a:t> </a:t>
            </a:r>
            <a:r>
              <a:rPr sz="2600" spc="-75" dirty="0">
                <a:solidFill>
                  <a:srgbClr val="004E9C"/>
                </a:solidFill>
              </a:rPr>
              <a:t>Goods</a:t>
            </a:r>
            <a:r>
              <a:rPr sz="2600" spc="-260" dirty="0">
                <a:solidFill>
                  <a:srgbClr val="004E9C"/>
                </a:solidFill>
              </a:rPr>
              <a:t> </a:t>
            </a:r>
            <a:r>
              <a:rPr sz="2600" spc="-65" dirty="0">
                <a:solidFill>
                  <a:srgbClr val="004E9C"/>
                </a:solidFill>
              </a:rPr>
              <a:t>and</a:t>
            </a:r>
            <a:r>
              <a:rPr sz="2600" spc="-235" dirty="0">
                <a:solidFill>
                  <a:srgbClr val="004E9C"/>
                </a:solidFill>
              </a:rPr>
              <a:t> </a:t>
            </a:r>
            <a:r>
              <a:rPr sz="2600" spc="-80" dirty="0">
                <a:solidFill>
                  <a:srgbClr val="004E9C"/>
                </a:solidFill>
              </a:rPr>
              <a:t>Goods  </a:t>
            </a:r>
            <a:r>
              <a:rPr sz="2600" spc="-70" dirty="0">
                <a:solidFill>
                  <a:srgbClr val="004E9C"/>
                </a:solidFill>
              </a:rPr>
              <a:t>with </a:t>
            </a:r>
            <a:r>
              <a:rPr sz="2600" spc="-85" dirty="0">
                <a:solidFill>
                  <a:srgbClr val="004E9C"/>
                </a:solidFill>
              </a:rPr>
              <a:t>Special</a:t>
            </a:r>
            <a:r>
              <a:rPr sz="2600" spc="-415" dirty="0">
                <a:solidFill>
                  <a:srgbClr val="004E9C"/>
                </a:solidFill>
              </a:rPr>
              <a:t> </a:t>
            </a:r>
            <a:r>
              <a:rPr sz="2600" spc="-95" dirty="0">
                <a:solidFill>
                  <a:srgbClr val="004E9C"/>
                </a:solidFill>
              </a:rPr>
              <a:t>Considerations</a:t>
            </a:r>
            <a:endParaRPr sz="2600"/>
          </a:p>
        </p:txBody>
      </p:sp>
      <p:sp>
        <p:nvSpPr>
          <p:cNvPr id="13" name="object 13"/>
          <p:cNvSpPr txBox="1"/>
          <p:nvPr/>
        </p:nvSpPr>
        <p:spPr>
          <a:xfrm>
            <a:off x="847750" y="1854149"/>
            <a:ext cx="4361815" cy="33374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Canada is eliminating duties for</a:t>
            </a:r>
            <a:r>
              <a:rPr spc="-114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90.9%  of all its agricultural </a:t>
            </a:r>
            <a:r>
              <a:rPr spc="-10" dirty="0">
                <a:solidFill>
                  <a:srgbClr val="475764"/>
                </a:solidFill>
                <a:latin typeface="Arial"/>
                <a:cs typeface="Arial"/>
              </a:rPr>
              <a:t>tariff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lines upon  entry into force of</a:t>
            </a:r>
            <a:r>
              <a:rPr spc="-10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pc="-30" dirty="0">
                <a:solidFill>
                  <a:srgbClr val="475764"/>
                </a:solidFill>
                <a:latin typeface="Arial"/>
                <a:cs typeface="Arial"/>
              </a:rPr>
              <a:t>CETA.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475764"/>
                </a:solidFill>
                <a:latin typeface="Arial"/>
                <a:cs typeface="Arial"/>
              </a:rPr>
              <a:t>After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7 years, the </a:t>
            </a:r>
            <a:r>
              <a:rPr spc="-5" dirty="0">
                <a:solidFill>
                  <a:srgbClr val="475764"/>
                </a:solidFill>
                <a:latin typeface="Arial"/>
                <a:cs typeface="Arial"/>
              </a:rPr>
              <a:t>tariffs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for 91.7%</a:t>
            </a:r>
            <a:r>
              <a:rPr spc="-17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of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agricultural lines will be</a:t>
            </a:r>
            <a:r>
              <a:rPr spc="-7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eliminated.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dirty="0">
              <a:latin typeface="Times New Roman"/>
              <a:cs typeface="Times New Roman"/>
            </a:endParaRPr>
          </a:p>
          <a:p>
            <a:pPr marL="12700" marR="154940">
              <a:lnSpc>
                <a:spcPct val="100000"/>
              </a:lnSpc>
            </a:pP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pc="-5" dirty="0">
                <a:solidFill>
                  <a:srgbClr val="475764"/>
                </a:solidFill>
                <a:latin typeface="Arial"/>
                <a:cs typeface="Arial"/>
              </a:rPr>
              <a:t>remainder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are </a:t>
            </a:r>
            <a:r>
              <a:rPr spc="-5" dirty="0">
                <a:solidFill>
                  <a:srgbClr val="475764"/>
                </a:solidFill>
                <a:latin typeface="Arial"/>
                <a:cs typeface="Arial"/>
              </a:rPr>
              <a:t>“sensitive  products”, which will either be </a:t>
            </a:r>
            <a:r>
              <a:rPr spc="-10" dirty="0">
                <a:solidFill>
                  <a:srgbClr val="475764"/>
                </a:solidFill>
                <a:latin typeface="Arial"/>
                <a:cs typeface="Arial"/>
              </a:rPr>
              <a:t>offered 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as a TRQ (dairy) or excluded  altogether from </a:t>
            </a:r>
            <a:r>
              <a:rPr spc="-10" dirty="0">
                <a:solidFill>
                  <a:srgbClr val="475764"/>
                </a:solidFill>
                <a:latin typeface="Arial"/>
                <a:cs typeface="Arial"/>
              </a:rPr>
              <a:t>tariff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elimination  (chicken and turkey meat, eggs and  egg</a:t>
            </a:r>
            <a:r>
              <a:rPr spc="-2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products).</a:t>
            </a:r>
            <a:endParaRPr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96000" y="0"/>
            <a:ext cx="3048000" cy="670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608890"/>
            <a:ext cx="1645920" cy="822960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61" y="5608890"/>
            <a:ext cx="2378837" cy="822960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7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82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49300" y="345186"/>
            <a:ext cx="674941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70" dirty="0">
                <a:solidFill>
                  <a:srgbClr val="004E9C"/>
                </a:solidFill>
              </a:rPr>
              <a:t>Some</a:t>
            </a:r>
            <a:r>
              <a:rPr sz="2600" spc="-229" dirty="0">
                <a:solidFill>
                  <a:srgbClr val="004E9C"/>
                </a:solidFill>
              </a:rPr>
              <a:t> </a:t>
            </a:r>
            <a:r>
              <a:rPr sz="2600" spc="-90" dirty="0">
                <a:solidFill>
                  <a:srgbClr val="004E9C"/>
                </a:solidFill>
              </a:rPr>
              <a:t>Practical</a:t>
            </a:r>
            <a:r>
              <a:rPr sz="2600" spc="-229" dirty="0">
                <a:solidFill>
                  <a:srgbClr val="004E9C"/>
                </a:solidFill>
              </a:rPr>
              <a:t> </a:t>
            </a:r>
            <a:r>
              <a:rPr sz="2600" spc="-90" dirty="0">
                <a:solidFill>
                  <a:srgbClr val="004E9C"/>
                </a:solidFill>
              </a:rPr>
              <a:t>Information</a:t>
            </a:r>
            <a:r>
              <a:rPr sz="2600" spc="-245" dirty="0">
                <a:solidFill>
                  <a:srgbClr val="004E9C"/>
                </a:solidFill>
              </a:rPr>
              <a:t> </a:t>
            </a:r>
            <a:r>
              <a:rPr sz="2600" spc="-65" dirty="0">
                <a:solidFill>
                  <a:srgbClr val="004E9C"/>
                </a:solidFill>
              </a:rPr>
              <a:t>for</a:t>
            </a:r>
            <a:r>
              <a:rPr sz="2600" spc="-229" dirty="0">
                <a:solidFill>
                  <a:srgbClr val="004E9C"/>
                </a:solidFill>
              </a:rPr>
              <a:t> </a:t>
            </a:r>
            <a:r>
              <a:rPr sz="2600" spc="-85" dirty="0">
                <a:solidFill>
                  <a:srgbClr val="004E9C"/>
                </a:solidFill>
              </a:rPr>
              <a:t>Claiming</a:t>
            </a:r>
            <a:r>
              <a:rPr sz="2600" spc="-245" dirty="0">
                <a:solidFill>
                  <a:srgbClr val="004E9C"/>
                </a:solidFill>
              </a:rPr>
              <a:t> </a:t>
            </a:r>
            <a:r>
              <a:rPr sz="2600" spc="-120" dirty="0">
                <a:solidFill>
                  <a:srgbClr val="004E9C"/>
                </a:solidFill>
              </a:rPr>
              <a:t>CETA</a:t>
            </a:r>
            <a:endParaRPr sz="2600"/>
          </a:p>
        </p:txBody>
      </p:sp>
      <p:sp>
        <p:nvSpPr>
          <p:cNvPr id="20" name="object 20"/>
          <p:cNvSpPr txBox="1"/>
          <p:nvPr/>
        </p:nvSpPr>
        <p:spPr>
          <a:xfrm>
            <a:off x="840739" y="1625854"/>
            <a:ext cx="732472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004E9C"/>
              </a:buClr>
              <a:buChar char="●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Canada Border Services Agency </a:t>
            </a:r>
            <a:r>
              <a:rPr sz="2000" spc="-5" dirty="0">
                <a:solidFill>
                  <a:srgbClr val="475764"/>
                </a:solidFill>
                <a:latin typeface="Arial"/>
                <a:cs typeface="Arial"/>
              </a:rPr>
              <a:t>(CBSA)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advised that the </a:t>
            </a:r>
            <a:r>
              <a:rPr sz="2000" u="heavy" dirty="0">
                <a:solidFill>
                  <a:srgbClr val="475764"/>
                </a:solidFill>
                <a:uFill>
                  <a:solidFill>
                    <a:srgbClr val="475764"/>
                  </a:solidFill>
                </a:uFill>
                <a:latin typeface="Arial"/>
                <a:cs typeface="Arial"/>
              </a:rPr>
              <a:t> release date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 determines the </a:t>
            </a:r>
            <a:r>
              <a:rPr sz="2000" spc="-10" dirty="0">
                <a:solidFill>
                  <a:srgbClr val="475764"/>
                </a:solidFill>
                <a:latin typeface="Arial"/>
                <a:cs typeface="Arial"/>
              </a:rPr>
              <a:t>effective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date for which the</a:t>
            </a:r>
            <a:r>
              <a:rPr sz="2000" spc="-17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475764"/>
                </a:solidFill>
                <a:latin typeface="Arial"/>
                <a:cs typeface="Arial"/>
              </a:rPr>
              <a:t>CETA 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preferential </a:t>
            </a:r>
            <a:r>
              <a:rPr sz="2000" spc="-10" dirty="0">
                <a:solidFill>
                  <a:srgbClr val="475764"/>
                </a:solidFill>
                <a:latin typeface="Arial"/>
                <a:cs typeface="Arial"/>
              </a:rPr>
              <a:t>tariff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treatment may be</a:t>
            </a:r>
            <a:r>
              <a:rPr sz="2000" spc="-13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claimed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4E9C"/>
              </a:buClr>
              <a:buFont typeface="Arial"/>
              <a:buChar char="●"/>
            </a:pPr>
            <a:endParaRPr sz="2050">
              <a:latin typeface="Times New Roman"/>
              <a:cs typeface="Times New Roman"/>
            </a:endParaRPr>
          </a:p>
          <a:p>
            <a:pPr marL="355600" marR="889635" indent="-342900">
              <a:lnSpc>
                <a:spcPct val="100000"/>
              </a:lnSpc>
              <a:spcBef>
                <a:spcPts val="5"/>
              </a:spcBef>
              <a:buClr>
                <a:srgbClr val="004E9C"/>
              </a:buClr>
              <a:buChar char="●"/>
              <a:tabLst>
                <a:tab pos="355600" algn="l"/>
                <a:tab pos="356235" algn="l"/>
              </a:tabLst>
            </a:pP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The Customs </a:t>
            </a:r>
            <a:r>
              <a:rPr sz="2000" spc="-45" dirty="0">
                <a:solidFill>
                  <a:srgbClr val="475764"/>
                </a:solidFill>
                <a:latin typeface="Arial"/>
                <a:cs typeface="Arial"/>
              </a:rPr>
              <a:t>Tariff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- </a:t>
            </a:r>
            <a:r>
              <a:rPr sz="2000" spc="-5" dirty="0">
                <a:solidFill>
                  <a:srgbClr val="475764"/>
                </a:solidFill>
                <a:latin typeface="Arial"/>
                <a:cs typeface="Arial"/>
              </a:rPr>
              <a:t>amended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to </a:t>
            </a:r>
            <a:r>
              <a:rPr sz="2000" spc="-5" dirty="0">
                <a:solidFill>
                  <a:srgbClr val="475764"/>
                </a:solidFill>
                <a:latin typeface="Arial"/>
                <a:cs typeface="Arial"/>
              </a:rPr>
              <a:t>add CEUT</a:t>
            </a:r>
            <a:r>
              <a:rPr sz="2000" spc="-15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“Canada-  European </a:t>
            </a:r>
            <a:r>
              <a:rPr sz="2000" spc="-5" dirty="0">
                <a:solidFill>
                  <a:srgbClr val="475764"/>
                </a:solidFill>
                <a:latin typeface="Arial"/>
                <a:cs typeface="Arial"/>
              </a:rPr>
              <a:t>Union </a:t>
            </a:r>
            <a:r>
              <a:rPr sz="2000" spc="-40" dirty="0">
                <a:solidFill>
                  <a:srgbClr val="475764"/>
                </a:solidFill>
                <a:latin typeface="Arial"/>
                <a:cs typeface="Arial"/>
              </a:rPr>
              <a:t>Tariff” </a:t>
            </a:r>
            <a:r>
              <a:rPr sz="2000" spc="-5" dirty="0">
                <a:solidFill>
                  <a:srgbClr val="475764"/>
                </a:solidFill>
                <a:latin typeface="Arial"/>
                <a:cs typeface="Arial"/>
              </a:rPr>
              <a:t>and preferential</a:t>
            </a:r>
            <a:r>
              <a:rPr sz="2000" spc="-9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rates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4E9C"/>
              </a:buClr>
              <a:buFont typeface="Arial"/>
              <a:buChar char="●"/>
            </a:pPr>
            <a:endParaRPr sz="2050">
              <a:latin typeface="Times New Roman"/>
              <a:cs typeface="Times New Roman"/>
            </a:endParaRPr>
          </a:p>
          <a:p>
            <a:pPr marL="355600" marR="1110615" indent="-342900">
              <a:lnSpc>
                <a:spcPct val="100000"/>
              </a:lnSpc>
              <a:spcBef>
                <a:spcPts val="5"/>
              </a:spcBef>
              <a:buClr>
                <a:srgbClr val="004E9C"/>
              </a:buClr>
              <a:buChar char="●"/>
              <a:tabLst>
                <a:tab pos="355600" algn="l"/>
                <a:tab pos="356235" algn="l"/>
              </a:tabLst>
            </a:pPr>
            <a:r>
              <a:rPr sz="2000" spc="-45" dirty="0">
                <a:solidFill>
                  <a:srgbClr val="475764"/>
                </a:solidFill>
                <a:latin typeface="Arial"/>
                <a:cs typeface="Arial"/>
              </a:rPr>
              <a:t>Tariff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treatment code in </a:t>
            </a:r>
            <a:r>
              <a:rPr sz="2000" spc="-5" dirty="0">
                <a:solidFill>
                  <a:srgbClr val="475764"/>
                </a:solidFill>
                <a:latin typeface="Arial"/>
                <a:cs typeface="Arial"/>
              </a:rPr>
              <a:t>field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14 of the B3</a:t>
            </a:r>
            <a:r>
              <a:rPr sz="2000" spc="-10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accounting  </a:t>
            </a:r>
            <a:r>
              <a:rPr sz="2000" spc="-5" dirty="0">
                <a:solidFill>
                  <a:srgbClr val="475764"/>
                </a:solidFill>
                <a:latin typeface="Arial"/>
                <a:cs typeface="Arial"/>
              </a:rPr>
              <a:t>document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for </a:t>
            </a:r>
            <a:r>
              <a:rPr sz="2000" spc="-40" dirty="0">
                <a:solidFill>
                  <a:srgbClr val="475764"/>
                </a:solidFill>
                <a:latin typeface="Arial"/>
                <a:cs typeface="Arial"/>
              </a:rPr>
              <a:t>CETA </a:t>
            </a:r>
            <a:r>
              <a:rPr sz="2000" spc="-5" dirty="0">
                <a:solidFill>
                  <a:srgbClr val="475764"/>
                </a:solidFill>
                <a:latin typeface="Arial"/>
                <a:cs typeface="Arial"/>
              </a:rPr>
              <a:t>is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code</a:t>
            </a:r>
            <a:r>
              <a:rPr sz="2000" spc="-16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“31”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410200"/>
            <a:ext cx="2378837" cy="822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514174"/>
            <a:ext cx="1645920" cy="82296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6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82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45337" y="394843"/>
            <a:ext cx="311086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85" dirty="0">
                <a:solidFill>
                  <a:srgbClr val="004E9C"/>
                </a:solidFill>
              </a:rPr>
              <a:t>Refunds </a:t>
            </a:r>
            <a:r>
              <a:rPr sz="2600" spc="-75" dirty="0">
                <a:solidFill>
                  <a:srgbClr val="004E9C"/>
                </a:solidFill>
              </a:rPr>
              <a:t>under</a:t>
            </a:r>
            <a:r>
              <a:rPr sz="2600" spc="-455" dirty="0">
                <a:solidFill>
                  <a:srgbClr val="004E9C"/>
                </a:solidFill>
              </a:rPr>
              <a:t> </a:t>
            </a:r>
            <a:r>
              <a:rPr sz="2600" spc="-120" dirty="0">
                <a:solidFill>
                  <a:srgbClr val="004E9C"/>
                </a:solidFill>
              </a:rPr>
              <a:t>CETA</a:t>
            </a:r>
            <a:endParaRPr sz="2600"/>
          </a:p>
        </p:txBody>
      </p:sp>
      <p:sp>
        <p:nvSpPr>
          <p:cNvPr id="20" name="object 20"/>
          <p:cNvSpPr txBox="1"/>
          <p:nvPr/>
        </p:nvSpPr>
        <p:spPr>
          <a:xfrm>
            <a:off x="836777" y="1759712"/>
            <a:ext cx="7597775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In cases where an importer did not have an origin declaration at</a:t>
            </a:r>
            <a:r>
              <a:rPr sz="2000" spc="-22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the  </a:t>
            </a:r>
            <a:r>
              <a:rPr sz="2000" spc="-5" dirty="0">
                <a:solidFill>
                  <a:srgbClr val="475764"/>
                </a:solidFill>
                <a:latin typeface="Arial"/>
                <a:cs typeface="Arial"/>
              </a:rPr>
              <a:t>time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of import, the agreement allows for refund of excess duties  paid, within a specified </a:t>
            </a:r>
            <a:r>
              <a:rPr sz="2000" spc="-5" dirty="0">
                <a:solidFill>
                  <a:srgbClr val="475764"/>
                </a:solidFill>
                <a:latin typeface="Arial"/>
                <a:cs typeface="Arial"/>
              </a:rPr>
              <a:t>time</a:t>
            </a:r>
            <a:r>
              <a:rPr sz="2000" spc="-7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period.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79375">
              <a:lnSpc>
                <a:spcPct val="100000"/>
              </a:lnSpc>
            </a:pP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If a product would have qualified as an originating product when it  was imported but the importer did not have an origin declaration at  the </a:t>
            </a:r>
            <a:r>
              <a:rPr sz="2000" spc="-5" dirty="0">
                <a:solidFill>
                  <a:srgbClr val="475764"/>
                </a:solidFill>
                <a:latin typeface="Arial"/>
                <a:cs typeface="Arial"/>
              </a:rPr>
              <a:t>time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of importation, a refund request may be submitted within</a:t>
            </a:r>
            <a:r>
              <a:rPr sz="2000" spc="-22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a  period of no less than four years </a:t>
            </a:r>
            <a:r>
              <a:rPr sz="2000" spc="-5" dirty="0">
                <a:solidFill>
                  <a:srgbClr val="475764"/>
                </a:solidFill>
                <a:latin typeface="Arial"/>
                <a:cs typeface="Arial"/>
              </a:rPr>
              <a:t>after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the date of importation, as a  result of the product not having been accorded preferential </a:t>
            </a:r>
            <a:r>
              <a:rPr sz="2000" spc="-10" dirty="0">
                <a:solidFill>
                  <a:srgbClr val="475764"/>
                </a:solidFill>
                <a:latin typeface="Arial"/>
                <a:cs typeface="Arial"/>
              </a:rPr>
              <a:t>tariff 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treatment.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486400"/>
            <a:ext cx="2378837" cy="822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486400"/>
            <a:ext cx="1645920" cy="82296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6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82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45337" y="394843"/>
            <a:ext cx="389509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90" dirty="0">
                <a:solidFill>
                  <a:srgbClr val="004E9C"/>
                </a:solidFill>
              </a:rPr>
              <a:t>Benefits</a:t>
            </a:r>
            <a:r>
              <a:rPr sz="2600" spc="-235" dirty="0">
                <a:solidFill>
                  <a:srgbClr val="004E9C"/>
                </a:solidFill>
              </a:rPr>
              <a:t> </a:t>
            </a:r>
            <a:r>
              <a:rPr sz="2600" spc="-50" dirty="0">
                <a:solidFill>
                  <a:srgbClr val="004E9C"/>
                </a:solidFill>
              </a:rPr>
              <a:t>of</a:t>
            </a:r>
            <a:r>
              <a:rPr sz="2600" spc="-235" dirty="0">
                <a:solidFill>
                  <a:srgbClr val="004E9C"/>
                </a:solidFill>
              </a:rPr>
              <a:t> </a:t>
            </a:r>
            <a:r>
              <a:rPr sz="2600" spc="-120" dirty="0">
                <a:solidFill>
                  <a:srgbClr val="004E9C"/>
                </a:solidFill>
              </a:rPr>
              <a:t>CETA</a:t>
            </a:r>
            <a:r>
              <a:rPr sz="2600" spc="-340" dirty="0">
                <a:solidFill>
                  <a:srgbClr val="004E9C"/>
                </a:solidFill>
              </a:rPr>
              <a:t> </a:t>
            </a:r>
            <a:r>
              <a:rPr sz="2600" spc="-50" dirty="0">
                <a:solidFill>
                  <a:srgbClr val="004E9C"/>
                </a:solidFill>
              </a:rPr>
              <a:t>in</a:t>
            </a:r>
            <a:r>
              <a:rPr sz="2600" spc="-200" dirty="0">
                <a:solidFill>
                  <a:srgbClr val="004E9C"/>
                </a:solidFill>
              </a:rPr>
              <a:t> </a:t>
            </a:r>
            <a:r>
              <a:rPr sz="2600" spc="-65" dirty="0">
                <a:solidFill>
                  <a:srgbClr val="004E9C"/>
                </a:solidFill>
              </a:rPr>
              <a:t>the</a:t>
            </a:r>
            <a:r>
              <a:rPr sz="2600" spc="-225" dirty="0">
                <a:solidFill>
                  <a:srgbClr val="004E9C"/>
                </a:solidFill>
              </a:rPr>
              <a:t> </a:t>
            </a:r>
            <a:r>
              <a:rPr sz="2600" spc="-45" dirty="0">
                <a:solidFill>
                  <a:srgbClr val="004E9C"/>
                </a:solidFill>
              </a:rPr>
              <a:t>EU</a:t>
            </a:r>
            <a:endParaRPr sz="2600"/>
          </a:p>
        </p:txBody>
      </p:sp>
      <p:sp>
        <p:nvSpPr>
          <p:cNvPr id="20" name="object 20"/>
          <p:cNvSpPr txBox="1"/>
          <p:nvPr/>
        </p:nvSpPr>
        <p:spPr>
          <a:xfrm>
            <a:off x="836777" y="1092453"/>
            <a:ext cx="7598409" cy="416844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10515" indent="-342900">
              <a:lnSpc>
                <a:spcPct val="100000"/>
              </a:lnSpc>
              <a:spcBef>
                <a:spcPts val="105"/>
              </a:spcBef>
              <a:buClr>
                <a:srgbClr val="004E9C"/>
              </a:buClr>
              <a:buChar char="●"/>
              <a:tabLst>
                <a:tab pos="354965" algn="l"/>
                <a:tab pos="355600" algn="l"/>
              </a:tabLst>
            </a:pPr>
            <a:r>
              <a:rPr spc="-35" dirty="0">
                <a:solidFill>
                  <a:srgbClr val="475764"/>
                </a:solidFill>
                <a:latin typeface="Arial"/>
                <a:cs typeface="Arial"/>
              </a:rPr>
              <a:t>CETA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will directly benefit Europe's consumers because it will  scrap or cut almost all the customs duties which EU</a:t>
            </a:r>
            <a:r>
              <a:rPr spc="-19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importers  have to pay on goods coming from</a:t>
            </a:r>
            <a:r>
              <a:rPr spc="-13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Canada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4E9C"/>
              </a:buClr>
              <a:buFont typeface="Arial"/>
              <a:buChar char="●"/>
            </a:pPr>
            <a:endParaRPr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Clr>
                <a:srgbClr val="004E9C"/>
              </a:buClr>
              <a:buChar char="●"/>
              <a:tabLst>
                <a:tab pos="354965" algn="l"/>
                <a:tab pos="355600" algn="l"/>
              </a:tabLst>
            </a:pP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Lower costs to businesses for the inputs they need to make</a:t>
            </a:r>
            <a:r>
              <a:rPr spc="-25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their  final</a:t>
            </a:r>
            <a:r>
              <a:rPr spc="-1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products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4E9C"/>
              </a:buClr>
              <a:buFont typeface="Arial"/>
              <a:buChar char="●"/>
            </a:pPr>
            <a:endParaRPr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4E9C"/>
              </a:buClr>
              <a:buChar char="●"/>
              <a:tabLst>
                <a:tab pos="354965" algn="l"/>
                <a:tab pos="355600" algn="l"/>
              </a:tabLst>
            </a:pP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Lower prices and a wider choice of goods and services</a:t>
            </a:r>
            <a:r>
              <a:rPr spc="-20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for</a:t>
            </a:r>
            <a:endParaRPr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consumers across the</a:t>
            </a:r>
            <a:r>
              <a:rPr spc="-10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475764"/>
                </a:solidFill>
                <a:latin typeface="Arial"/>
                <a:cs typeface="Arial"/>
              </a:rPr>
              <a:t>EU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dirty="0">
              <a:latin typeface="Times New Roman"/>
              <a:cs typeface="Times New Roman"/>
            </a:endParaRPr>
          </a:p>
          <a:p>
            <a:pPr marL="355600" marR="110489" indent="-342900">
              <a:lnSpc>
                <a:spcPct val="100000"/>
              </a:lnSpc>
              <a:buClr>
                <a:srgbClr val="004E9C"/>
              </a:buClr>
              <a:buChar char="●"/>
              <a:tabLst>
                <a:tab pos="354965" algn="l"/>
                <a:tab pos="355600" algn="l"/>
              </a:tabLst>
            </a:pP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The cuts in customs duties which </a:t>
            </a:r>
            <a:r>
              <a:rPr spc="-35" dirty="0">
                <a:solidFill>
                  <a:srgbClr val="475764"/>
                </a:solidFill>
                <a:latin typeface="Arial"/>
                <a:cs typeface="Arial"/>
              </a:rPr>
              <a:t>CETA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will bring in is</a:t>
            </a:r>
            <a:r>
              <a:rPr spc="-22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expected  save EU exporters hundreds of millions of euros each</a:t>
            </a:r>
            <a:r>
              <a:rPr spc="-16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year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4E9C"/>
              </a:buClr>
              <a:buFont typeface="Arial"/>
              <a:buChar char="●"/>
            </a:pPr>
            <a:endParaRPr dirty="0">
              <a:latin typeface="Times New Roman"/>
              <a:cs typeface="Times New Roman"/>
            </a:endParaRPr>
          </a:p>
          <a:p>
            <a:pPr marL="355600" marR="352425" indent="-342900">
              <a:lnSpc>
                <a:spcPct val="100000"/>
              </a:lnSpc>
              <a:buClr>
                <a:srgbClr val="004E9C"/>
              </a:buClr>
              <a:buChar char="●"/>
              <a:tabLst>
                <a:tab pos="354965" algn="l"/>
                <a:tab pos="355600" algn="l"/>
              </a:tabLst>
            </a:pP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Importers in </a:t>
            </a:r>
            <a:r>
              <a:rPr spc="-5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EU will benefit too, as the cost of parts,  components and other inputs they use to make their</a:t>
            </a:r>
            <a:r>
              <a:rPr spc="-20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products  falls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486400"/>
            <a:ext cx="2378837" cy="822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715000"/>
            <a:ext cx="1645920" cy="82296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6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78952" y="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475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7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09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1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3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95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462653" y="649986"/>
            <a:ext cx="389953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85" dirty="0">
                <a:solidFill>
                  <a:srgbClr val="004E9C"/>
                </a:solidFill>
              </a:rPr>
              <a:t>Benefits</a:t>
            </a:r>
            <a:r>
              <a:rPr sz="2600" spc="-240" dirty="0">
                <a:solidFill>
                  <a:srgbClr val="004E9C"/>
                </a:solidFill>
              </a:rPr>
              <a:t> </a:t>
            </a:r>
            <a:r>
              <a:rPr sz="2600" spc="-45" dirty="0">
                <a:solidFill>
                  <a:srgbClr val="004E9C"/>
                </a:solidFill>
              </a:rPr>
              <a:t>of</a:t>
            </a:r>
            <a:r>
              <a:rPr sz="2600" spc="-240" dirty="0">
                <a:solidFill>
                  <a:srgbClr val="004E9C"/>
                </a:solidFill>
              </a:rPr>
              <a:t> </a:t>
            </a:r>
            <a:r>
              <a:rPr sz="2600" spc="-114" dirty="0">
                <a:solidFill>
                  <a:srgbClr val="004E9C"/>
                </a:solidFill>
              </a:rPr>
              <a:t>CETA</a:t>
            </a:r>
            <a:r>
              <a:rPr sz="2600" spc="-345" dirty="0">
                <a:solidFill>
                  <a:srgbClr val="004E9C"/>
                </a:solidFill>
              </a:rPr>
              <a:t> </a:t>
            </a:r>
            <a:r>
              <a:rPr sz="2600" spc="-50" dirty="0">
                <a:solidFill>
                  <a:srgbClr val="004E9C"/>
                </a:solidFill>
              </a:rPr>
              <a:t>in</a:t>
            </a:r>
            <a:r>
              <a:rPr sz="2600" spc="-204" dirty="0">
                <a:solidFill>
                  <a:srgbClr val="004E9C"/>
                </a:solidFill>
              </a:rPr>
              <a:t> </a:t>
            </a:r>
            <a:r>
              <a:rPr sz="2600" spc="-65" dirty="0">
                <a:solidFill>
                  <a:srgbClr val="004E9C"/>
                </a:solidFill>
              </a:rPr>
              <a:t>the</a:t>
            </a:r>
            <a:r>
              <a:rPr sz="2600" spc="-229" dirty="0">
                <a:solidFill>
                  <a:srgbClr val="004E9C"/>
                </a:solidFill>
              </a:rPr>
              <a:t> </a:t>
            </a:r>
            <a:r>
              <a:rPr sz="2600" spc="-45" dirty="0">
                <a:solidFill>
                  <a:srgbClr val="004E9C"/>
                </a:solidFill>
              </a:rPr>
              <a:t>EU</a:t>
            </a:r>
            <a:endParaRPr sz="2600"/>
          </a:p>
        </p:txBody>
      </p:sp>
      <p:sp>
        <p:nvSpPr>
          <p:cNvPr id="24" name="object 24"/>
          <p:cNvSpPr/>
          <p:nvPr/>
        </p:nvSpPr>
        <p:spPr>
          <a:xfrm>
            <a:off x="-117566" y="0"/>
            <a:ext cx="3927566" cy="6912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575175" y="1397253"/>
            <a:ext cx="3678554" cy="36452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52425" indent="-342900">
              <a:lnSpc>
                <a:spcPct val="100000"/>
              </a:lnSpc>
              <a:spcBef>
                <a:spcPts val="105"/>
              </a:spcBef>
              <a:buClr>
                <a:srgbClr val="004E9C"/>
              </a:buClr>
              <a:buChar char="●"/>
              <a:tabLst>
                <a:tab pos="354965" algn="l"/>
                <a:tab pos="355600" algn="l"/>
              </a:tabLst>
            </a:pP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Under </a:t>
            </a:r>
            <a:r>
              <a:rPr spc="-30" dirty="0">
                <a:solidFill>
                  <a:srgbClr val="475764"/>
                </a:solidFill>
                <a:latin typeface="Arial"/>
                <a:cs typeface="Arial"/>
              </a:rPr>
              <a:t>CETA, </a:t>
            </a:r>
            <a:r>
              <a:rPr spc="-5" dirty="0">
                <a:solidFill>
                  <a:srgbClr val="475764"/>
                </a:solidFill>
                <a:latin typeface="Arial"/>
                <a:cs typeface="Arial"/>
              </a:rPr>
              <a:t>EU firms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will  have a </a:t>
            </a:r>
            <a:r>
              <a:rPr spc="-5" dirty="0">
                <a:solidFill>
                  <a:srgbClr val="475764"/>
                </a:solidFill>
                <a:latin typeface="Arial"/>
                <a:cs typeface="Arial"/>
              </a:rPr>
              <a:t>better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chance of  competing for Canadian  government</a:t>
            </a:r>
            <a:r>
              <a:rPr spc="-6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contracts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4E9C"/>
              </a:buClr>
              <a:buFont typeface="Arial"/>
              <a:buChar char="●"/>
            </a:pPr>
            <a:endParaRPr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4E9C"/>
              </a:buClr>
              <a:buChar char="●"/>
              <a:tabLst>
                <a:tab pos="354965" algn="l"/>
                <a:tab pos="355600" algn="l"/>
              </a:tabLst>
            </a:pP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Recognizing qualifications</a:t>
            </a:r>
            <a:r>
              <a:rPr spc="-6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for</a:t>
            </a:r>
            <a:endParaRPr dirty="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professionals in </a:t>
            </a:r>
            <a:r>
              <a:rPr spc="-5" dirty="0">
                <a:solidFill>
                  <a:srgbClr val="475764"/>
                </a:solidFill>
                <a:latin typeface="Arial"/>
                <a:cs typeface="Arial"/>
              </a:rPr>
              <a:t>the</a:t>
            </a:r>
            <a:r>
              <a:rPr spc="-7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475764"/>
                </a:solidFill>
                <a:latin typeface="Arial"/>
                <a:cs typeface="Arial"/>
              </a:rPr>
              <a:t>EU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dirty="0">
              <a:latin typeface="Times New Roman"/>
              <a:cs typeface="Times New Roman"/>
            </a:endParaRPr>
          </a:p>
          <a:p>
            <a:pPr marL="355600" marR="151765" indent="-342900">
              <a:lnSpc>
                <a:spcPct val="100000"/>
              </a:lnSpc>
              <a:spcBef>
                <a:spcPts val="5"/>
              </a:spcBef>
              <a:buClr>
                <a:srgbClr val="004E9C"/>
              </a:buClr>
              <a:buChar char="●"/>
              <a:tabLst>
                <a:tab pos="354965" algn="l"/>
                <a:tab pos="355600" algn="l"/>
              </a:tabLst>
            </a:pP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Encouraging Canadian  companies to invest more</a:t>
            </a:r>
            <a:r>
              <a:rPr spc="-12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in  Europe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4E9C"/>
              </a:buClr>
              <a:buFont typeface="Arial"/>
              <a:buChar char="●"/>
            </a:pPr>
            <a:endParaRPr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4E9C"/>
              </a:buClr>
              <a:buChar char="●"/>
              <a:tabLst>
                <a:tab pos="354965" algn="l"/>
                <a:tab pos="355600" algn="l"/>
              </a:tabLst>
            </a:pP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Expansion of EU</a:t>
            </a:r>
            <a:r>
              <a:rPr spc="-5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Com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panies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562600"/>
            <a:ext cx="2378837" cy="8229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562600"/>
            <a:ext cx="1645920" cy="82296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>
          <a:xfrm>
            <a:off x="5456538" y="6376011"/>
            <a:ext cx="2117124" cy="65915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dirty="0">
                <a:solidFill>
                  <a:srgbClr val="1F497D"/>
                </a:solidFill>
                <a:ea typeface="Calibri"/>
                <a:cs typeface="Times New Roman"/>
                <a:hlinkClick r:id="rId7"/>
              </a:rPr>
              <a:t>www.actionago.com</a:t>
            </a:r>
            <a:endParaRPr lang="en-CA" dirty="0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82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45337" y="394843"/>
            <a:ext cx="3970654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75" dirty="0">
                <a:solidFill>
                  <a:srgbClr val="004E9C"/>
                </a:solidFill>
              </a:rPr>
              <a:t>Scope</a:t>
            </a:r>
            <a:r>
              <a:rPr sz="2600" spc="-250" dirty="0">
                <a:solidFill>
                  <a:srgbClr val="004E9C"/>
                </a:solidFill>
              </a:rPr>
              <a:t> </a:t>
            </a:r>
            <a:r>
              <a:rPr sz="2600" spc="-50" dirty="0">
                <a:solidFill>
                  <a:srgbClr val="004E9C"/>
                </a:solidFill>
              </a:rPr>
              <a:t>of</a:t>
            </a:r>
            <a:r>
              <a:rPr sz="2600" spc="-220" dirty="0">
                <a:solidFill>
                  <a:srgbClr val="004E9C"/>
                </a:solidFill>
              </a:rPr>
              <a:t> </a:t>
            </a:r>
            <a:r>
              <a:rPr sz="2600" spc="-85" dirty="0">
                <a:solidFill>
                  <a:srgbClr val="004E9C"/>
                </a:solidFill>
              </a:rPr>
              <a:t>Markets</a:t>
            </a:r>
            <a:r>
              <a:rPr sz="2600" spc="-235" dirty="0">
                <a:solidFill>
                  <a:srgbClr val="004E9C"/>
                </a:solidFill>
              </a:rPr>
              <a:t> </a:t>
            </a:r>
            <a:r>
              <a:rPr sz="2600" spc="-50" dirty="0">
                <a:solidFill>
                  <a:srgbClr val="004E9C"/>
                </a:solidFill>
              </a:rPr>
              <a:t>in</a:t>
            </a:r>
            <a:r>
              <a:rPr sz="2600" spc="-220" dirty="0">
                <a:solidFill>
                  <a:srgbClr val="004E9C"/>
                </a:solidFill>
              </a:rPr>
              <a:t> </a:t>
            </a:r>
            <a:r>
              <a:rPr sz="2600" spc="-65" dirty="0">
                <a:solidFill>
                  <a:srgbClr val="004E9C"/>
                </a:solidFill>
              </a:rPr>
              <a:t>the</a:t>
            </a:r>
            <a:r>
              <a:rPr sz="2600" spc="-225" dirty="0">
                <a:solidFill>
                  <a:srgbClr val="004E9C"/>
                </a:solidFill>
              </a:rPr>
              <a:t> </a:t>
            </a:r>
            <a:r>
              <a:rPr sz="2600" spc="-45" dirty="0">
                <a:solidFill>
                  <a:srgbClr val="004E9C"/>
                </a:solidFill>
              </a:rPr>
              <a:t>EU</a:t>
            </a:r>
            <a:endParaRPr sz="2600"/>
          </a:p>
        </p:txBody>
      </p:sp>
      <p:sp>
        <p:nvSpPr>
          <p:cNvPr id="20" name="object 20"/>
          <p:cNvSpPr txBox="1"/>
          <p:nvPr/>
        </p:nvSpPr>
        <p:spPr>
          <a:xfrm>
            <a:off x="836777" y="1759712"/>
            <a:ext cx="7502525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40715" indent="-342900">
              <a:lnSpc>
                <a:spcPct val="100000"/>
              </a:lnSpc>
              <a:spcBef>
                <a:spcPts val="105"/>
              </a:spcBef>
              <a:buClr>
                <a:srgbClr val="004E9C"/>
              </a:buClr>
              <a:buChar char="●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In services and investment, </a:t>
            </a:r>
            <a:r>
              <a:rPr sz="2000" spc="-35" dirty="0">
                <a:solidFill>
                  <a:srgbClr val="475764"/>
                </a:solidFill>
                <a:latin typeface="Arial"/>
                <a:cs typeface="Arial"/>
              </a:rPr>
              <a:t>CETA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is the most far</a:t>
            </a:r>
            <a:r>
              <a:rPr sz="2000" spc="-27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reaching  agreement the EU has ever</a:t>
            </a:r>
            <a:r>
              <a:rPr sz="2000" spc="-10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concluded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4E9C"/>
              </a:buClr>
              <a:buFont typeface="Arial"/>
              <a:buChar char="●"/>
            </a:pPr>
            <a:endParaRPr sz="2050">
              <a:latin typeface="Times New Roman"/>
              <a:cs typeface="Times New Roman"/>
            </a:endParaRPr>
          </a:p>
          <a:p>
            <a:pPr marL="355600" marR="466090" indent="-342900">
              <a:lnSpc>
                <a:spcPct val="100000"/>
              </a:lnSpc>
              <a:buClr>
                <a:srgbClr val="004E9C"/>
              </a:buClr>
              <a:buChar char="●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Half of the EU's economic growth from </a:t>
            </a:r>
            <a:r>
              <a:rPr sz="2000" spc="-35" dirty="0">
                <a:solidFill>
                  <a:srgbClr val="475764"/>
                </a:solidFill>
                <a:latin typeface="Arial"/>
                <a:cs typeface="Arial"/>
              </a:rPr>
              <a:t>CETA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is expected</a:t>
            </a:r>
            <a:r>
              <a:rPr sz="2000" spc="-28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to  come from more trade in</a:t>
            </a:r>
            <a:r>
              <a:rPr sz="2000" spc="-114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services.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4E9C"/>
              </a:buClr>
              <a:buFont typeface="Arial"/>
              <a:buChar char="●"/>
            </a:pPr>
            <a:endParaRPr sz="2050">
              <a:latin typeface="Times New Roman"/>
              <a:cs typeface="Times New Roman"/>
            </a:endParaRPr>
          </a:p>
          <a:p>
            <a:pPr marL="355600" marR="12065" indent="-342900">
              <a:lnSpc>
                <a:spcPct val="100000"/>
              </a:lnSpc>
              <a:spcBef>
                <a:spcPts val="5"/>
              </a:spcBef>
              <a:buClr>
                <a:srgbClr val="004E9C"/>
              </a:buClr>
              <a:buChar char="●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European firms will have more opportunities to provide</a:t>
            </a:r>
            <a:r>
              <a:rPr sz="2000" spc="-15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services  to the Canadian</a:t>
            </a:r>
            <a:r>
              <a:rPr sz="2000" spc="-5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market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4E9C"/>
              </a:buClr>
              <a:buFont typeface="Arial"/>
              <a:buChar char="●"/>
            </a:pPr>
            <a:endParaRPr sz="20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004E9C"/>
              </a:buClr>
              <a:buChar char="●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In sectors such as environmental services, telecoms and  finance, European firms will be able to access Canada's</a:t>
            </a:r>
            <a:r>
              <a:rPr sz="2000" spc="-17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market  at both federal and – for the first </a:t>
            </a:r>
            <a:r>
              <a:rPr sz="2000" spc="-5" dirty="0">
                <a:solidFill>
                  <a:srgbClr val="475764"/>
                </a:solidFill>
                <a:latin typeface="Arial"/>
                <a:cs typeface="Arial"/>
              </a:rPr>
              <a:t>time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– provincial</a:t>
            </a:r>
            <a:r>
              <a:rPr sz="2000" spc="-17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75764"/>
                </a:solidFill>
                <a:latin typeface="Arial"/>
                <a:cs typeface="Arial"/>
              </a:rPr>
              <a:t>levels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562600"/>
            <a:ext cx="2378837" cy="82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638800"/>
            <a:ext cx="1645920" cy="82296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6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82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45337" y="394843"/>
            <a:ext cx="3970654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75" dirty="0">
                <a:solidFill>
                  <a:srgbClr val="004E9C"/>
                </a:solidFill>
              </a:rPr>
              <a:t>Scope</a:t>
            </a:r>
            <a:r>
              <a:rPr sz="2600" spc="-250" dirty="0">
                <a:solidFill>
                  <a:srgbClr val="004E9C"/>
                </a:solidFill>
              </a:rPr>
              <a:t> </a:t>
            </a:r>
            <a:r>
              <a:rPr sz="2600" spc="-50" dirty="0">
                <a:solidFill>
                  <a:srgbClr val="004E9C"/>
                </a:solidFill>
              </a:rPr>
              <a:t>of</a:t>
            </a:r>
            <a:r>
              <a:rPr sz="2600" spc="-220" dirty="0">
                <a:solidFill>
                  <a:srgbClr val="004E9C"/>
                </a:solidFill>
              </a:rPr>
              <a:t> </a:t>
            </a:r>
            <a:r>
              <a:rPr sz="2600" spc="-85" dirty="0">
                <a:solidFill>
                  <a:srgbClr val="004E9C"/>
                </a:solidFill>
              </a:rPr>
              <a:t>Markets</a:t>
            </a:r>
            <a:r>
              <a:rPr sz="2600" spc="-235" dirty="0">
                <a:solidFill>
                  <a:srgbClr val="004E9C"/>
                </a:solidFill>
              </a:rPr>
              <a:t> </a:t>
            </a:r>
            <a:r>
              <a:rPr sz="2600" spc="-50" dirty="0">
                <a:solidFill>
                  <a:srgbClr val="004E9C"/>
                </a:solidFill>
              </a:rPr>
              <a:t>in</a:t>
            </a:r>
            <a:r>
              <a:rPr sz="2600" spc="-220" dirty="0">
                <a:solidFill>
                  <a:srgbClr val="004E9C"/>
                </a:solidFill>
              </a:rPr>
              <a:t> </a:t>
            </a:r>
            <a:r>
              <a:rPr sz="2600" spc="-65" dirty="0">
                <a:solidFill>
                  <a:srgbClr val="004E9C"/>
                </a:solidFill>
              </a:rPr>
              <a:t>the</a:t>
            </a:r>
            <a:r>
              <a:rPr sz="2600" spc="-225" dirty="0">
                <a:solidFill>
                  <a:srgbClr val="004E9C"/>
                </a:solidFill>
              </a:rPr>
              <a:t> </a:t>
            </a:r>
            <a:r>
              <a:rPr sz="2600" spc="-45" dirty="0">
                <a:solidFill>
                  <a:srgbClr val="004E9C"/>
                </a:solidFill>
              </a:rPr>
              <a:t>EU</a:t>
            </a:r>
            <a:endParaRPr sz="2600"/>
          </a:p>
        </p:txBody>
      </p:sp>
      <p:sp>
        <p:nvSpPr>
          <p:cNvPr id="20" name="object 20"/>
          <p:cNvSpPr txBox="1"/>
          <p:nvPr/>
        </p:nvSpPr>
        <p:spPr>
          <a:xfrm>
            <a:off x="788255" y="838200"/>
            <a:ext cx="7235825" cy="41812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  <a:buClr>
                <a:srgbClr val="004E9C"/>
              </a:buClr>
              <a:buFont typeface="Arial"/>
              <a:buChar char="●"/>
            </a:pPr>
            <a:endParaRPr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004E9C"/>
              </a:buClr>
              <a:buChar char="●"/>
              <a:tabLst>
                <a:tab pos="354965" algn="l"/>
                <a:tab pos="355600" algn="l"/>
              </a:tabLst>
            </a:pP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The EU and Canada have agreed to accept each other's  conformity assessment certificates in areas such as</a:t>
            </a:r>
            <a:r>
              <a:rPr spc="-204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electrical  goods, electronic and radio equipment, </a:t>
            </a:r>
            <a:r>
              <a:rPr spc="-5" dirty="0">
                <a:solidFill>
                  <a:srgbClr val="475764"/>
                </a:solidFill>
                <a:latin typeface="Arial"/>
                <a:cs typeface="Arial"/>
              </a:rPr>
              <a:t>toys, </a:t>
            </a:r>
            <a:r>
              <a:rPr spc="-15" dirty="0">
                <a:solidFill>
                  <a:srgbClr val="475764"/>
                </a:solidFill>
                <a:latin typeface="Arial"/>
                <a:cs typeface="Arial"/>
              </a:rPr>
              <a:t>machinery, 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measuring</a:t>
            </a:r>
            <a:r>
              <a:rPr spc="-4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equipment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4E9C"/>
              </a:buClr>
              <a:buFont typeface="Arial"/>
              <a:buChar char="●"/>
            </a:pPr>
            <a:endParaRPr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004E9C"/>
              </a:buClr>
              <a:buChar char="●"/>
              <a:tabLst>
                <a:tab pos="354965" algn="l"/>
                <a:tab pos="355600" algn="l"/>
              </a:tabLst>
            </a:pP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Small and Medium sized Enterprises</a:t>
            </a:r>
            <a:r>
              <a:rPr spc="-10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(SMEs)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4E9C"/>
              </a:buClr>
              <a:buFont typeface="Arial"/>
              <a:buChar char="●"/>
            </a:pPr>
            <a:endParaRPr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4E9C"/>
              </a:buClr>
              <a:buChar char="●"/>
              <a:tabLst>
                <a:tab pos="354965" algn="l"/>
                <a:tab pos="355600" algn="l"/>
              </a:tabLst>
            </a:pP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Consumer</a:t>
            </a:r>
            <a:r>
              <a:rPr spc="-4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475764"/>
                </a:solidFill>
                <a:latin typeface="Arial"/>
                <a:cs typeface="Arial"/>
              </a:rPr>
              <a:t>Benefits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4E9C"/>
              </a:buClr>
              <a:buFont typeface="Arial"/>
              <a:buChar char="●"/>
            </a:pPr>
            <a:endParaRPr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4E9C"/>
              </a:buClr>
              <a:buChar char="●"/>
              <a:tabLst>
                <a:tab pos="354965" algn="l"/>
                <a:tab pos="355600" algn="l"/>
              </a:tabLst>
            </a:pP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Farm produce and food and drink</a:t>
            </a:r>
            <a:r>
              <a:rPr spc="-14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products</a:t>
            </a:r>
            <a:endParaRPr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4E9C"/>
              </a:buClr>
              <a:buFont typeface="Arial"/>
              <a:buChar char="●"/>
            </a:pPr>
            <a:endParaRPr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4E9C"/>
              </a:buClr>
              <a:buChar char="●"/>
              <a:tabLst>
                <a:tab pos="354965" algn="l"/>
                <a:tab pos="355600" algn="l"/>
              </a:tabLst>
            </a:pPr>
            <a:r>
              <a:rPr lang="en-US" spc="-35" dirty="0">
                <a:solidFill>
                  <a:srgbClr val="475764"/>
                </a:solidFill>
                <a:latin typeface="Arial"/>
                <a:cs typeface="Arial"/>
              </a:rPr>
              <a:t>CETA </a:t>
            </a:r>
            <a:r>
              <a:rPr lang="en-US" dirty="0">
                <a:solidFill>
                  <a:srgbClr val="475764"/>
                </a:solidFill>
                <a:latin typeface="Arial"/>
                <a:cs typeface="Arial"/>
              </a:rPr>
              <a:t>will help cut costs for EU firms that export to</a:t>
            </a:r>
            <a:r>
              <a:rPr lang="en-US" spc="-254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475764"/>
                </a:solidFill>
                <a:latin typeface="Arial"/>
                <a:cs typeface="Arial"/>
              </a:rPr>
              <a:t>Canada</a:t>
            </a:r>
            <a:endParaRPr lang="en-US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4E9C"/>
              </a:buClr>
              <a:buChar char="●"/>
              <a:tabLst>
                <a:tab pos="354965" algn="l"/>
                <a:tab pos="355600" algn="l"/>
              </a:tabLst>
            </a:pPr>
            <a:r>
              <a:rPr spc="-5" dirty="0">
                <a:solidFill>
                  <a:srgbClr val="475764"/>
                </a:solidFill>
                <a:latin typeface="Arial"/>
                <a:cs typeface="Arial"/>
              </a:rPr>
              <a:t>Automotive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Industry (EU</a:t>
            </a:r>
            <a:r>
              <a:rPr spc="-6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75764"/>
                </a:solidFill>
                <a:latin typeface="Arial"/>
                <a:cs typeface="Arial"/>
              </a:rPr>
              <a:t>Importers)</a:t>
            </a:r>
            <a:endParaRPr lang="en-US" dirty="0">
              <a:solidFill>
                <a:srgbClr val="475764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lr>
                <a:srgbClr val="004E9C"/>
              </a:buClr>
              <a:buChar char="●"/>
              <a:tabLst>
                <a:tab pos="354965" algn="l"/>
                <a:tab pos="355600" algn="l"/>
              </a:tabLst>
            </a:pPr>
            <a:r>
              <a:rPr lang="en-US" dirty="0">
                <a:solidFill>
                  <a:srgbClr val="475764"/>
                </a:solidFill>
                <a:latin typeface="Arial"/>
                <a:cs typeface="Arial"/>
              </a:rPr>
              <a:t>Oil &amp; Gas (EU Importers)</a:t>
            </a:r>
          </a:p>
        </p:txBody>
      </p: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248" y="5486400"/>
            <a:ext cx="2378837" cy="822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562600"/>
            <a:ext cx="1645920" cy="82296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6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49300" y="345186"/>
            <a:ext cx="216662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20" dirty="0">
                <a:solidFill>
                  <a:srgbClr val="004E9C"/>
                </a:solidFill>
              </a:rPr>
              <a:t>CETA</a:t>
            </a:r>
            <a:r>
              <a:rPr sz="2600" spc="-395" dirty="0">
                <a:solidFill>
                  <a:srgbClr val="004E9C"/>
                </a:solidFill>
              </a:rPr>
              <a:t> </a:t>
            </a:r>
            <a:r>
              <a:rPr sz="2600" spc="-90" dirty="0">
                <a:solidFill>
                  <a:srgbClr val="004E9C"/>
                </a:solidFill>
              </a:rPr>
              <a:t>Timeline</a:t>
            </a:r>
            <a:endParaRPr sz="2600"/>
          </a:p>
        </p:txBody>
      </p:sp>
      <p:sp>
        <p:nvSpPr>
          <p:cNvPr id="18" name="object 18"/>
          <p:cNvSpPr txBox="1"/>
          <p:nvPr/>
        </p:nvSpPr>
        <p:spPr>
          <a:xfrm>
            <a:off x="874877" y="1500632"/>
            <a:ext cx="7303770" cy="3796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2425" indent="-339725">
              <a:lnSpc>
                <a:spcPts val="1975"/>
              </a:lnSpc>
              <a:buClr>
                <a:srgbClr val="FFA213"/>
              </a:buClr>
              <a:buSzPct val="194117"/>
              <a:buFont typeface="Wingdings"/>
              <a:buChar char=""/>
              <a:tabLst>
                <a:tab pos="353060" algn="l"/>
              </a:tabLst>
            </a:pP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Five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years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of</a:t>
            </a:r>
            <a:r>
              <a:rPr sz="1700" spc="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negotiations</a:t>
            </a:r>
            <a:endParaRPr sz="1700">
              <a:latin typeface="Arial"/>
              <a:cs typeface="Arial"/>
            </a:endParaRPr>
          </a:p>
          <a:p>
            <a:pPr marL="352425" indent="-339725">
              <a:lnSpc>
                <a:spcPts val="3060"/>
              </a:lnSpc>
              <a:buClr>
                <a:srgbClr val="FFA213"/>
              </a:buClr>
              <a:buSzPct val="194117"/>
              <a:buFont typeface="Wingdings"/>
              <a:buChar char=""/>
              <a:tabLst>
                <a:tab pos="353060" algn="l"/>
              </a:tabLst>
            </a:pP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October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18, 2013 - An agreement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was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signed in</a:t>
            </a:r>
            <a:r>
              <a:rPr sz="1700" spc="-4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principle</a:t>
            </a:r>
            <a:endParaRPr sz="1700">
              <a:latin typeface="Arial"/>
              <a:cs typeface="Arial"/>
            </a:endParaRPr>
          </a:p>
          <a:p>
            <a:pPr marL="352425" indent="-339725">
              <a:lnSpc>
                <a:spcPts val="3060"/>
              </a:lnSpc>
              <a:buClr>
                <a:srgbClr val="FFA213"/>
              </a:buClr>
              <a:buSzPct val="194117"/>
              <a:buFont typeface="Wingdings"/>
              <a:buChar char=""/>
              <a:tabLst>
                <a:tab pos="353060" algn="l"/>
              </a:tabLst>
            </a:pP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September 2014 - </a:t>
            </a:r>
            <a:r>
              <a:rPr sz="1700" spc="-50" dirty="0">
                <a:solidFill>
                  <a:srgbClr val="475764"/>
                </a:solidFill>
                <a:latin typeface="Arial"/>
                <a:cs typeface="Arial"/>
              </a:rPr>
              <a:t>Text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completed – Summit in Canada (CA-EU</a:t>
            </a:r>
            <a:r>
              <a:rPr sz="1700" spc="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initialed)</a:t>
            </a:r>
            <a:endParaRPr sz="1700">
              <a:latin typeface="Arial"/>
              <a:cs typeface="Arial"/>
            </a:endParaRPr>
          </a:p>
          <a:p>
            <a:pPr marL="352425" indent="-339725">
              <a:lnSpc>
                <a:spcPts val="3060"/>
              </a:lnSpc>
              <a:buClr>
                <a:srgbClr val="FFA213"/>
              </a:buClr>
              <a:buSzPct val="194117"/>
              <a:buFont typeface="Wingdings"/>
              <a:buChar char=""/>
              <a:tabLst>
                <a:tab pos="353060" algn="l"/>
              </a:tabLst>
            </a:pP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August 2014 -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Translated into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24</a:t>
            </a:r>
            <a:r>
              <a:rPr sz="1700" spc="-2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languages</a:t>
            </a:r>
            <a:endParaRPr sz="1700">
              <a:latin typeface="Arial"/>
              <a:cs typeface="Arial"/>
            </a:endParaRPr>
          </a:p>
          <a:p>
            <a:pPr marL="352425" indent="-339725">
              <a:lnSpc>
                <a:spcPts val="3060"/>
              </a:lnSpc>
              <a:buClr>
                <a:srgbClr val="FFA213"/>
              </a:buClr>
              <a:buSzPct val="194117"/>
              <a:buFont typeface="Wingdings"/>
              <a:buChar char=""/>
              <a:tabLst>
                <a:tab pos="353060" algn="l"/>
              </a:tabLst>
            </a:pP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Early 2016 - Legal scrub -</a:t>
            </a:r>
            <a:r>
              <a:rPr sz="1700" spc="-1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Completed</a:t>
            </a:r>
            <a:endParaRPr sz="1700">
              <a:latin typeface="Arial"/>
              <a:cs typeface="Arial"/>
            </a:endParaRPr>
          </a:p>
          <a:p>
            <a:pPr marL="352425" indent="-339725">
              <a:lnSpc>
                <a:spcPts val="3060"/>
              </a:lnSpc>
              <a:buClr>
                <a:srgbClr val="FFA213"/>
              </a:buClr>
              <a:buSzPct val="194117"/>
              <a:buFont typeface="Wingdings"/>
              <a:buChar char=""/>
              <a:tabLst>
                <a:tab pos="353060" algn="l"/>
              </a:tabLst>
            </a:pP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February 15, 2017 -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Ratification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of agreement -</a:t>
            </a:r>
            <a:r>
              <a:rPr sz="1700" spc="1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Completed</a:t>
            </a:r>
            <a:endParaRPr sz="1700">
              <a:latin typeface="Arial"/>
              <a:cs typeface="Arial"/>
            </a:endParaRPr>
          </a:p>
          <a:p>
            <a:pPr marL="352425" indent="-339725">
              <a:lnSpc>
                <a:spcPts val="3060"/>
              </a:lnSpc>
              <a:buClr>
                <a:srgbClr val="FFA213"/>
              </a:buClr>
              <a:buSzPct val="194117"/>
              <a:buFont typeface="Wingdings"/>
              <a:buChar char=""/>
              <a:tabLst>
                <a:tab pos="353060" algn="l"/>
              </a:tabLst>
            </a:pP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May 2017 - Canadian bill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to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implement </a:t>
            </a:r>
            <a:r>
              <a:rPr sz="1700" spc="-30" dirty="0">
                <a:solidFill>
                  <a:srgbClr val="475764"/>
                </a:solidFill>
                <a:latin typeface="Arial"/>
                <a:cs typeface="Arial"/>
              </a:rPr>
              <a:t>CETA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is granted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royal</a:t>
            </a:r>
            <a:r>
              <a:rPr sz="1700" spc="-9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assent</a:t>
            </a:r>
            <a:endParaRPr sz="1700">
              <a:latin typeface="Arial"/>
              <a:cs typeface="Arial"/>
            </a:endParaRPr>
          </a:p>
          <a:p>
            <a:pPr marL="352425" indent="-339725">
              <a:lnSpc>
                <a:spcPts val="3570"/>
              </a:lnSpc>
              <a:buClr>
                <a:srgbClr val="FFA213"/>
              </a:buClr>
              <a:buSzPct val="194117"/>
              <a:buFont typeface="Wingdings"/>
              <a:buChar char=""/>
              <a:tabLst>
                <a:tab pos="353060" algn="l"/>
              </a:tabLst>
            </a:pP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September 21, 2017 - Provisionally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In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Force – 99%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duty</a:t>
            </a:r>
            <a:r>
              <a:rPr sz="1700" spc="1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free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50">
              <a:latin typeface="Times New Roman"/>
              <a:cs typeface="Times New Roman"/>
            </a:endParaRPr>
          </a:p>
          <a:p>
            <a:pPr marL="266700" indent="-254000">
              <a:lnSpc>
                <a:spcPct val="100000"/>
              </a:lnSpc>
              <a:buClr>
                <a:srgbClr val="FFA213"/>
              </a:buClr>
              <a:buSzPct val="129411"/>
              <a:buChar char="●"/>
              <a:tabLst>
                <a:tab pos="267335" algn="l"/>
              </a:tabLst>
            </a:pP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Staging Categories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562600"/>
            <a:ext cx="2378837" cy="822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690644"/>
            <a:ext cx="1645920" cy="8229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5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1982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745337" y="394843"/>
            <a:ext cx="536892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90" dirty="0">
                <a:solidFill>
                  <a:srgbClr val="004E9C"/>
                </a:solidFill>
              </a:rPr>
              <a:t>Timeline</a:t>
            </a:r>
            <a:r>
              <a:rPr sz="2600" spc="-225" dirty="0">
                <a:solidFill>
                  <a:srgbClr val="004E9C"/>
                </a:solidFill>
              </a:rPr>
              <a:t> </a:t>
            </a:r>
            <a:r>
              <a:rPr sz="2600" spc="-65" dirty="0">
                <a:solidFill>
                  <a:srgbClr val="004E9C"/>
                </a:solidFill>
              </a:rPr>
              <a:t>for</a:t>
            </a:r>
            <a:r>
              <a:rPr sz="2600" spc="-225" dirty="0">
                <a:solidFill>
                  <a:srgbClr val="004E9C"/>
                </a:solidFill>
              </a:rPr>
              <a:t> </a:t>
            </a:r>
            <a:r>
              <a:rPr sz="2600" spc="-95" dirty="0">
                <a:solidFill>
                  <a:srgbClr val="004E9C"/>
                </a:solidFill>
              </a:rPr>
              <a:t>Implementation</a:t>
            </a:r>
            <a:r>
              <a:rPr sz="2600" spc="-240" dirty="0">
                <a:solidFill>
                  <a:srgbClr val="004E9C"/>
                </a:solidFill>
              </a:rPr>
              <a:t> </a:t>
            </a:r>
            <a:r>
              <a:rPr sz="2600" spc="-50" dirty="0">
                <a:solidFill>
                  <a:srgbClr val="004E9C"/>
                </a:solidFill>
              </a:rPr>
              <a:t>of</a:t>
            </a:r>
            <a:r>
              <a:rPr sz="2600" spc="-225" dirty="0">
                <a:solidFill>
                  <a:srgbClr val="004E9C"/>
                </a:solidFill>
              </a:rPr>
              <a:t> </a:t>
            </a:r>
            <a:r>
              <a:rPr sz="2600" spc="-120" dirty="0">
                <a:solidFill>
                  <a:srgbClr val="004E9C"/>
                </a:solidFill>
              </a:rPr>
              <a:t>CETA</a:t>
            </a:r>
            <a:endParaRPr sz="2600"/>
          </a:p>
        </p:txBody>
      </p:sp>
      <p:sp>
        <p:nvSpPr>
          <p:cNvPr id="20" name="object 20"/>
          <p:cNvSpPr txBox="1">
            <a:spLocks noGrp="1"/>
          </p:cNvSpPr>
          <p:nvPr>
            <p:ph type="body" idx="1"/>
          </p:nvPr>
        </p:nvSpPr>
        <p:spPr>
          <a:xfrm>
            <a:off x="798982" y="1759712"/>
            <a:ext cx="7546035" cy="33374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165" marR="5080">
              <a:lnSpc>
                <a:spcPct val="100000"/>
              </a:lnSpc>
              <a:spcBef>
                <a:spcPts val="105"/>
              </a:spcBef>
            </a:pPr>
            <a:r>
              <a:rPr sz="1800" dirty="0"/>
              <a:t>On 21 September 2017, </a:t>
            </a:r>
            <a:r>
              <a:rPr sz="1800" spc="-35" dirty="0"/>
              <a:t>CETA </a:t>
            </a:r>
            <a:r>
              <a:rPr sz="1800" dirty="0"/>
              <a:t>will enter into force </a:t>
            </a:r>
            <a:r>
              <a:rPr sz="1800" spc="-10" dirty="0"/>
              <a:t>provisionally.</a:t>
            </a:r>
            <a:r>
              <a:rPr sz="1800" spc="-380" dirty="0"/>
              <a:t> </a:t>
            </a:r>
            <a:r>
              <a:rPr sz="1800" dirty="0"/>
              <a:t>As  such, most of the agreement will</a:t>
            </a:r>
            <a:r>
              <a:rPr sz="1800" spc="-135" dirty="0"/>
              <a:t> </a:t>
            </a:r>
            <a:r>
              <a:rPr sz="1800" spc="-25" dirty="0"/>
              <a:t>apply.</a:t>
            </a:r>
          </a:p>
          <a:p>
            <a:pPr marL="37465">
              <a:lnSpc>
                <a:spcPct val="100000"/>
              </a:lnSpc>
              <a:spcBef>
                <a:spcPts val="4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50165" marR="5080">
              <a:lnSpc>
                <a:spcPct val="100000"/>
              </a:lnSpc>
            </a:pPr>
            <a:r>
              <a:rPr sz="1800" dirty="0"/>
              <a:t>National parliaments in </a:t>
            </a:r>
            <a:r>
              <a:rPr sz="1800" spc="-5" dirty="0"/>
              <a:t>EU </a:t>
            </a:r>
            <a:r>
              <a:rPr sz="1800" dirty="0"/>
              <a:t>countries – and in some cases</a:t>
            </a:r>
            <a:r>
              <a:rPr sz="1800" spc="-125" dirty="0"/>
              <a:t> </a:t>
            </a:r>
            <a:r>
              <a:rPr sz="1800" dirty="0"/>
              <a:t>regional  ones too – will then need to approve </a:t>
            </a:r>
            <a:r>
              <a:rPr sz="1800" spc="-35" dirty="0"/>
              <a:t>CETA </a:t>
            </a:r>
            <a:r>
              <a:rPr sz="1800" dirty="0"/>
              <a:t>before it can take full  </a:t>
            </a:r>
            <a:r>
              <a:rPr sz="1800" spc="-10" dirty="0"/>
              <a:t>effect.</a:t>
            </a:r>
          </a:p>
          <a:p>
            <a:pPr marL="37465">
              <a:lnSpc>
                <a:spcPct val="100000"/>
              </a:lnSpc>
              <a:spcBef>
                <a:spcPts val="4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50165" marR="189865">
              <a:lnSpc>
                <a:spcPct val="100000"/>
              </a:lnSpc>
              <a:spcBef>
                <a:spcPts val="5"/>
              </a:spcBef>
            </a:pPr>
            <a:r>
              <a:rPr sz="1800" dirty="0"/>
              <a:t>Most customs duties will end as soon as </a:t>
            </a:r>
            <a:r>
              <a:rPr sz="1800" spc="-35" dirty="0"/>
              <a:t>CETA </a:t>
            </a:r>
            <a:r>
              <a:rPr sz="1800" dirty="0"/>
              <a:t>comes into</a:t>
            </a:r>
            <a:r>
              <a:rPr sz="1800" spc="-285" dirty="0"/>
              <a:t> </a:t>
            </a:r>
            <a:r>
              <a:rPr sz="1800" spc="-5" dirty="0"/>
              <a:t>effect.  After </a:t>
            </a:r>
            <a:r>
              <a:rPr sz="1800" dirty="0"/>
              <a:t>seven years, all customs duties on industrial products will  </a:t>
            </a:r>
            <a:r>
              <a:rPr sz="1800" spc="-10" dirty="0"/>
              <a:t>disappear.</a:t>
            </a:r>
          </a:p>
          <a:p>
            <a:pPr marL="37465">
              <a:lnSpc>
                <a:spcPct val="100000"/>
              </a:lnSpc>
              <a:spcBef>
                <a:spcPts val="4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50165" marR="108585">
              <a:lnSpc>
                <a:spcPct val="100000"/>
              </a:lnSpc>
              <a:spcBef>
                <a:spcPts val="5"/>
              </a:spcBef>
            </a:pPr>
            <a:r>
              <a:rPr sz="1800" dirty="0"/>
              <a:t>From day one, Canada will remove customs duties on </a:t>
            </a:r>
            <a:r>
              <a:rPr sz="1800" spc="-5" dirty="0"/>
              <a:t>EU</a:t>
            </a:r>
            <a:r>
              <a:rPr sz="1800" spc="-165" dirty="0"/>
              <a:t> </a:t>
            </a:r>
            <a:r>
              <a:rPr sz="1800" dirty="0"/>
              <a:t>exports  worth €400m every </a:t>
            </a:r>
            <a:r>
              <a:rPr sz="1800" spc="-25" dirty="0"/>
              <a:t>year, </a:t>
            </a:r>
            <a:r>
              <a:rPr sz="1800" dirty="0"/>
              <a:t>rising to €500m a </a:t>
            </a:r>
            <a:r>
              <a:rPr sz="1800" spc="-5" dirty="0"/>
              <a:t>year </a:t>
            </a:r>
            <a:r>
              <a:rPr sz="1800" dirty="0"/>
              <a:t>at the end of  phase-in</a:t>
            </a:r>
            <a:r>
              <a:rPr sz="1800" spc="-45" dirty="0"/>
              <a:t> </a:t>
            </a:r>
            <a:r>
              <a:rPr sz="1800" dirty="0"/>
              <a:t>periods.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86400"/>
            <a:ext cx="1645920" cy="822960"/>
          </a:xfrm>
          <a:prstGeom prst="rect">
            <a:avLst/>
          </a:prstGeom>
        </p:spPr>
      </p:pic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383022"/>
            <a:ext cx="2378837" cy="82296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6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8956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sz="1600" b="1" dirty="0">
                <a:solidFill>
                  <a:srgbClr val="1F497D"/>
                </a:solidFill>
                <a:ea typeface="Calibri"/>
                <a:cs typeface="Times New Roman"/>
                <a:hlinkClick r:id="rId2"/>
              </a:rPr>
              <a:t>www.actionago.com</a:t>
            </a:r>
            <a:endParaRPr lang="en-CA" sz="1600" b="1" dirty="0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600" b="1" dirty="0">
              <a:ea typeface="Calibri"/>
              <a:cs typeface="Times New Roman"/>
            </a:endParaRPr>
          </a:p>
        </p:txBody>
      </p:sp>
      <p:pic>
        <p:nvPicPr>
          <p:cNvPr id="1026" name="Picture 2" descr="C:\Users\sfaraj\AppData\Local\Microsoft\Windows\Temporary Internet Files\Content.Outlook\YWKA2BJB\CETA stats 2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988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749300" y="1180846"/>
            <a:ext cx="7567930" cy="4378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64055">
              <a:lnSpc>
                <a:spcPct val="112000"/>
              </a:lnSpc>
              <a:spcBef>
                <a:spcPts val="100"/>
              </a:spcBef>
            </a:pPr>
            <a:r>
              <a:rPr sz="1500" spc="-5" dirty="0">
                <a:solidFill>
                  <a:srgbClr val="475764"/>
                </a:solidFill>
                <a:latin typeface="Arial"/>
                <a:cs typeface="Arial"/>
              </a:rPr>
              <a:t>The Canadian Government’s </a:t>
            </a:r>
            <a:r>
              <a:rPr sz="1500" spc="-10" dirty="0">
                <a:solidFill>
                  <a:srgbClr val="475764"/>
                </a:solidFill>
                <a:latin typeface="Arial"/>
                <a:cs typeface="Arial"/>
              </a:rPr>
              <a:t>web </a:t>
            </a:r>
            <a:r>
              <a:rPr sz="1500" dirty="0">
                <a:solidFill>
                  <a:srgbClr val="475764"/>
                </a:solidFill>
                <a:latin typeface="Arial"/>
                <a:cs typeface="Arial"/>
              </a:rPr>
              <a:t>page and </a:t>
            </a:r>
            <a:r>
              <a:rPr sz="1500" spc="-35" dirty="0">
                <a:solidFill>
                  <a:srgbClr val="475764"/>
                </a:solidFill>
                <a:latin typeface="Arial"/>
                <a:cs typeface="Arial"/>
              </a:rPr>
              <a:t>CETA </a:t>
            </a:r>
            <a:r>
              <a:rPr sz="1500" dirty="0">
                <a:solidFill>
                  <a:srgbClr val="475764"/>
                </a:solidFill>
                <a:latin typeface="Arial"/>
                <a:cs typeface="Arial"/>
              </a:rPr>
              <a:t>tool </a:t>
            </a:r>
            <a:r>
              <a:rPr sz="1500" spc="-5" dirty="0">
                <a:solidFill>
                  <a:srgbClr val="475764"/>
                </a:solidFill>
                <a:latin typeface="Arial"/>
                <a:cs typeface="Arial"/>
              </a:rPr>
              <a:t>kit </a:t>
            </a:r>
            <a:r>
              <a:rPr sz="1500" dirty="0">
                <a:solidFill>
                  <a:srgbClr val="475764"/>
                </a:solidFill>
                <a:latin typeface="Arial"/>
                <a:cs typeface="Arial"/>
              </a:rPr>
              <a:t>at:  </a:t>
            </a:r>
            <a:r>
              <a:rPr sz="1500" u="heavy" spc="-5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  <a:hlinkClick r:id="rId3"/>
              </a:rPr>
              <a:t>http://www.international.gc.ca/gac-amc/campaign-campagne/ceta- </a:t>
            </a:r>
            <a:r>
              <a:rPr sz="1500" spc="-5" dirty="0">
                <a:solidFill>
                  <a:srgbClr val="004E9C"/>
                </a:solidFill>
                <a:latin typeface="Arial"/>
                <a:cs typeface="Arial"/>
                <a:hlinkClick r:id="rId3"/>
              </a:rPr>
              <a:t> </a:t>
            </a:r>
            <a:r>
              <a:rPr sz="1500" u="heavy" spc="-5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  <a:hlinkClick r:id="rId3"/>
              </a:rPr>
              <a:t>aecg/index.aspx?lang=eng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475764"/>
                </a:solidFill>
                <a:latin typeface="Arial"/>
                <a:cs typeface="Arial"/>
              </a:rPr>
              <a:t>Global </a:t>
            </a:r>
            <a:r>
              <a:rPr sz="1500" spc="-5" dirty="0">
                <a:solidFill>
                  <a:srgbClr val="475764"/>
                </a:solidFill>
                <a:latin typeface="Arial"/>
                <a:cs typeface="Arial"/>
              </a:rPr>
              <a:t>Affairs Canada’s </a:t>
            </a:r>
            <a:r>
              <a:rPr sz="1500" spc="-35" dirty="0">
                <a:solidFill>
                  <a:srgbClr val="475764"/>
                </a:solidFill>
                <a:latin typeface="Arial"/>
                <a:cs typeface="Arial"/>
              </a:rPr>
              <a:t>CETA </a:t>
            </a:r>
            <a:r>
              <a:rPr sz="1500" spc="-5" dirty="0">
                <a:solidFill>
                  <a:srgbClr val="475764"/>
                </a:solidFill>
                <a:latin typeface="Arial"/>
                <a:cs typeface="Arial"/>
              </a:rPr>
              <a:t>landing </a:t>
            </a:r>
            <a:r>
              <a:rPr sz="1500" dirty="0">
                <a:solidFill>
                  <a:srgbClr val="475764"/>
                </a:solidFill>
                <a:latin typeface="Arial"/>
                <a:cs typeface="Arial"/>
              </a:rPr>
              <a:t>page</a:t>
            </a:r>
            <a:r>
              <a:rPr sz="1500" spc="-20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75764"/>
                </a:solidFill>
                <a:latin typeface="Arial"/>
                <a:cs typeface="Arial"/>
              </a:rPr>
              <a:t>at:</a:t>
            </a:r>
            <a:endParaRPr sz="1500">
              <a:latin typeface="Arial"/>
              <a:cs typeface="Arial"/>
            </a:endParaRPr>
          </a:p>
          <a:p>
            <a:pPr marL="12700" marR="194310">
              <a:lnSpc>
                <a:spcPct val="112000"/>
              </a:lnSpc>
            </a:pPr>
            <a:r>
              <a:rPr sz="1500" u="heavy" spc="-5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  <a:hlinkClick r:id="rId4"/>
              </a:rPr>
              <a:t>http://international.gc.ca/trade-commerce/trade-agreements-accords-commerciaux/agr- </a:t>
            </a:r>
            <a:r>
              <a:rPr sz="1500" spc="-5" dirty="0">
                <a:solidFill>
                  <a:srgbClr val="004E9C"/>
                </a:solidFill>
                <a:latin typeface="Arial"/>
                <a:cs typeface="Arial"/>
                <a:hlinkClick r:id="rId4"/>
              </a:rPr>
              <a:t> </a:t>
            </a:r>
            <a:r>
              <a:rPr sz="1500" u="heavy" spc="-5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  <a:hlinkClick r:id="rId4"/>
              </a:rPr>
              <a:t>acc/ceta-aecg/index.aspx?lang=eng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50">
              <a:latin typeface="Times New Roman"/>
              <a:cs typeface="Times New Roman"/>
            </a:endParaRPr>
          </a:p>
          <a:p>
            <a:pPr marL="12700" marR="400050">
              <a:lnSpc>
                <a:spcPct val="112100"/>
              </a:lnSpc>
            </a:pPr>
            <a:r>
              <a:rPr sz="1500" spc="-5" dirty="0">
                <a:solidFill>
                  <a:srgbClr val="475764"/>
                </a:solidFill>
                <a:latin typeface="Arial"/>
                <a:cs typeface="Arial"/>
              </a:rPr>
              <a:t>The Canada </a:t>
            </a:r>
            <a:r>
              <a:rPr sz="1500" dirty="0">
                <a:solidFill>
                  <a:srgbClr val="475764"/>
                </a:solidFill>
                <a:latin typeface="Arial"/>
                <a:cs typeface="Arial"/>
              </a:rPr>
              <a:t>Gazette </a:t>
            </a:r>
            <a:r>
              <a:rPr sz="1500" spc="-5" dirty="0">
                <a:solidFill>
                  <a:srgbClr val="475764"/>
                </a:solidFill>
                <a:latin typeface="Arial"/>
                <a:cs typeface="Arial"/>
              </a:rPr>
              <a:t>proposed and official respectively regulations in </a:t>
            </a:r>
            <a:r>
              <a:rPr sz="1500" spc="-20" dirty="0">
                <a:solidFill>
                  <a:srgbClr val="475764"/>
                </a:solidFill>
                <a:latin typeface="Arial"/>
                <a:cs typeface="Arial"/>
              </a:rPr>
              <a:t>Volume </a:t>
            </a:r>
            <a:r>
              <a:rPr sz="1500" spc="-5" dirty="0">
                <a:solidFill>
                  <a:srgbClr val="475764"/>
                </a:solidFill>
                <a:latin typeface="Arial"/>
                <a:cs typeface="Arial"/>
              </a:rPr>
              <a:t>151 </a:t>
            </a:r>
            <a:r>
              <a:rPr sz="1500" dirty="0">
                <a:solidFill>
                  <a:srgbClr val="475764"/>
                </a:solidFill>
                <a:latin typeface="Arial"/>
                <a:cs typeface="Arial"/>
              </a:rPr>
              <a:t>at:  </a:t>
            </a:r>
            <a:r>
              <a:rPr sz="1500" u="heavy" spc="-5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  <a:hlinkClick r:id="rId5"/>
              </a:rPr>
              <a:t>http://www.gazette.gc.ca/rp-pr/p1/2017/2017-07-15/html/index-eng.php</a:t>
            </a:r>
            <a:r>
              <a:rPr sz="1500" spc="-5" dirty="0">
                <a:solidFill>
                  <a:srgbClr val="004E9C"/>
                </a:solidFill>
                <a:latin typeface="Arial"/>
                <a:cs typeface="Arial"/>
                <a:hlinkClick r:id="rId5"/>
              </a:rPr>
              <a:t> </a:t>
            </a:r>
            <a:r>
              <a:rPr sz="1500" spc="-5" dirty="0">
                <a:solidFill>
                  <a:srgbClr val="475764"/>
                </a:solidFill>
                <a:latin typeface="Arial"/>
                <a:cs typeface="Arial"/>
              </a:rPr>
              <a:t>and </a:t>
            </a:r>
            <a:r>
              <a:rPr sz="1500" dirty="0">
                <a:solidFill>
                  <a:srgbClr val="475764"/>
                </a:solidFill>
                <a:latin typeface="Arial"/>
                <a:cs typeface="Arial"/>
              </a:rPr>
              <a:t>at:  </a:t>
            </a:r>
            <a:r>
              <a:rPr sz="1500" u="heavy" spc="-5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  <a:hlinkClick r:id="rId6"/>
              </a:rPr>
              <a:t>http://www.gazette.gc.ca/rp-pr/publications-eng.html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12700" marR="5080">
              <a:lnSpc>
                <a:spcPct val="112000"/>
              </a:lnSpc>
            </a:pPr>
            <a:r>
              <a:rPr sz="1500" spc="-5" dirty="0">
                <a:solidFill>
                  <a:srgbClr val="475764"/>
                </a:solidFill>
                <a:latin typeface="Arial"/>
                <a:cs typeface="Arial"/>
              </a:rPr>
              <a:t>Customs Notice </a:t>
            </a:r>
            <a:r>
              <a:rPr sz="1500" dirty="0">
                <a:solidFill>
                  <a:srgbClr val="475764"/>
                </a:solidFill>
                <a:latin typeface="Arial"/>
                <a:cs typeface="Arial"/>
              </a:rPr>
              <a:t>17-29 - </a:t>
            </a:r>
            <a:r>
              <a:rPr sz="1500" spc="-5" dirty="0">
                <a:solidFill>
                  <a:srgbClr val="475764"/>
                </a:solidFill>
                <a:latin typeface="Arial"/>
                <a:cs typeface="Arial"/>
              </a:rPr>
              <a:t>Proposed Regulatory Amendments/Regulations Related </a:t>
            </a:r>
            <a:r>
              <a:rPr sz="1500" dirty="0">
                <a:solidFill>
                  <a:srgbClr val="475764"/>
                </a:solidFill>
                <a:latin typeface="Arial"/>
                <a:cs typeface="Arial"/>
              </a:rPr>
              <a:t>to </a:t>
            </a:r>
            <a:r>
              <a:rPr sz="1500" spc="-30" dirty="0">
                <a:solidFill>
                  <a:srgbClr val="475764"/>
                </a:solidFill>
                <a:latin typeface="Arial"/>
                <a:cs typeface="Arial"/>
              </a:rPr>
              <a:t>CETA  </a:t>
            </a:r>
            <a:r>
              <a:rPr sz="1500" spc="-5" dirty="0">
                <a:solidFill>
                  <a:srgbClr val="475764"/>
                </a:solidFill>
                <a:latin typeface="Arial"/>
                <a:cs typeface="Arial"/>
              </a:rPr>
              <a:t>Implementation </a:t>
            </a:r>
            <a:r>
              <a:rPr sz="1500" dirty="0">
                <a:solidFill>
                  <a:srgbClr val="475764"/>
                </a:solidFill>
                <a:latin typeface="Arial"/>
                <a:cs typeface="Arial"/>
              </a:rPr>
              <a:t>at</a:t>
            </a:r>
            <a:r>
              <a:rPr sz="1500" dirty="0">
                <a:solidFill>
                  <a:srgbClr val="004E9C"/>
                </a:solidFill>
                <a:latin typeface="Arial"/>
                <a:cs typeface="Arial"/>
              </a:rPr>
              <a:t>:</a:t>
            </a:r>
            <a:r>
              <a:rPr sz="1500" spc="-30" dirty="0">
                <a:solidFill>
                  <a:srgbClr val="004E9C"/>
                </a:solidFill>
                <a:latin typeface="Arial"/>
                <a:cs typeface="Arial"/>
              </a:rPr>
              <a:t> </a:t>
            </a:r>
            <a:r>
              <a:rPr sz="1500" u="heavy" spc="-5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  <a:hlinkClick r:id="rId7"/>
              </a:rPr>
              <a:t>http://www.cbsa-asfc.gc.ca/publications/cn-ad/cn17-29-eng.html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475764"/>
                </a:solidFill>
                <a:latin typeface="Arial"/>
                <a:cs typeface="Arial"/>
              </a:rPr>
              <a:t>Customs Notice </a:t>
            </a:r>
            <a:r>
              <a:rPr sz="1500" dirty="0">
                <a:solidFill>
                  <a:srgbClr val="475764"/>
                </a:solidFill>
                <a:latin typeface="Arial"/>
                <a:cs typeface="Arial"/>
              </a:rPr>
              <a:t>17-30 - </a:t>
            </a:r>
            <a:r>
              <a:rPr sz="1500" spc="-5" dirty="0">
                <a:solidFill>
                  <a:srgbClr val="475764"/>
                </a:solidFill>
                <a:latin typeface="Arial"/>
                <a:cs typeface="Arial"/>
              </a:rPr>
              <a:t>Implementation </a:t>
            </a:r>
            <a:r>
              <a:rPr sz="1500" dirty="0">
                <a:solidFill>
                  <a:srgbClr val="475764"/>
                </a:solidFill>
                <a:latin typeface="Arial"/>
                <a:cs typeface="Arial"/>
              </a:rPr>
              <a:t>of </a:t>
            </a:r>
            <a:r>
              <a:rPr sz="1500" spc="-5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500" spc="-30" dirty="0">
                <a:solidFill>
                  <a:srgbClr val="475764"/>
                </a:solidFill>
                <a:latin typeface="Arial"/>
                <a:cs typeface="Arial"/>
              </a:rPr>
              <a:t>CETA</a:t>
            </a:r>
            <a:r>
              <a:rPr sz="1500" spc="-16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475764"/>
                </a:solidFill>
                <a:latin typeface="Arial"/>
                <a:cs typeface="Arial"/>
              </a:rPr>
              <a:t>at: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500" u="heavy" spc="-5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  <a:hlinkClick r:id="rId8"/>
              </a:rPr>
              <a:t>http://www.cbsa-asfc.gc.ca/publications/cn-ad/cn17-30-eng.html#wb-info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88340" y="463676"/>
            <a:ext cx="532066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004E9C"/>
                </a:solidFill>
              </a:rPr>
              <a:t>Government Resources –</a:t>
            </a:r>
            <a:r>
              <a:rPr sz="2600" spc="-45" dirty="0">
                <a:solidFill>
                  <a:srgbClr val="004E9C"/>
                </a:solidFill>
              </a:rPr>
              <a:t> </a:t>
            </a:r>
            <a:r>
              <a:rPr sz="2600" dirty="0">
                <a:solidFill>
                  <a:srgbClr val="004E9C"/>
                </a:solidFill>
              </a:rPr>
              <a:t>Canada</a:t>
            </a:r>
            <a:endParaRPr sz="2600"/>
          </a:p>
        </p:txBody>
      </p:sp>
      <p:pic>
        <p:nvPicPr>
          <p:cNvPr id="7" name="Picture 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715000"/>
            <a:ext cx="2378837" cy="822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794502"/>
            <a:ext cx="1645920" cy="8229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12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749300" y="1151000"/>
            <a:ext cx="7899400" cy="437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36930">
              <a:lnSpc>
                <a:spcPct val="121700"/>
              </a:lnSpc>
              <a:spcBef>
                <a:spcPts val="100"/>
              </a:spcBef>
            </a:pP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800" spc="-35" dirty="0">
                <a:solidFill>
                  <a:srgbClr val="475764"/>
                </a:solidFill>
                <a:latin typeface="Arial"/>
                <a:cs typeface="Arial"/>
              </a:rPr>
              <a:t>CETA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Chapter by Chapter and other links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at:  </a:t>
            </a:r>
            <a:r>
              <a:rPr sz="1800" u="heavy" spc="-5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  <a:hlinkClick r:id="rId3"/>
              </a:rPr>
              <a:t>http://ec.europa.eu/trade/policy/in-focus/ceta/ceta-chapter-by-chapter/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40005">
              <a:lnSpc>
                <a:spcPct val="122300"/>
              </a:lnSpc>
            </a:pP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Proposal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for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a EU COUNCIL DECISION on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provisional application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of  the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Comprehensive Economic </a:t>
            </a:r>
            <a:r>
              <a:rPr sz="1800" spc="-10" dirty="0">
                <a:solidFill>
                  <a:srgbClr val="475764"/>
                </a:solidFill>
                <a:latin typeface="Arial"/>
                <a:cs typeface="Arial"/>
              </a:rPr>
              <a:t>and </a:t>
            </a:r>
            <a:r>
              <a:rPr sz="1800" spc="-15" dirty="0">
                <a:solidFill>
                  <a:srgbClr val="475764"/>
                </a:solidFill>
                <a:latin typeface="Arial"/>
                <a:cs typeface="Arial"/>
              </a:rPr>
              <a:t>Trade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Agreement </a:t>
            </a:r>
            <a:r>
              <a:rPr sz="1800" spc="-15" dirty="0">
                <a:solidFill>
                  <a:srgbClr val="475764"/>
                </a:solidFill>
                <a:latin typeface="Arial"/>
                <a:cs typeface="Arial"/>
              </a:rPr>
              <a:t>between </a:t>
            </a:r>
            <a:r>
              <a:rPr sz="1800" spc="-10" dirty="0">
                <a:solidFill>
                  <a:srgbClr val="475764"/>
                </a:solidFill>
                <a:latin typeface="Arial"/>
                <a:cs typeface="Arial"/>
              </a:rPr>
              <a:t>Canada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of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the 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one part, and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European Union and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its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Member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States</a:t>
            </a:r>
            <a:r>
              <a:rPr sz="1800" spc="3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at: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1800" u="heavy" spc="-5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  <a:hlinkClick r:id="rId4"/>
              </a:rPr>
              <a:t>http://eur-lex.europa.eu/legal-content/EN/TXT/?uri=CELEX%3A52016PC0470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412750">
              <a:lnSpc>
                <a:spcPct val="122100"/>
              </a:lnSpc>
              <a:spcBef>
                <a:spcPts val="5"/>
              </a:spcBef>
            </a:pP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When they signed </a:t>
            </a:r>
            <a:r>
              <a:rPr sz="1800" spc="-25" dirty="0">
                <a:solidFill>
                  <a:srgbClr val="475764"/>
                </a:solidFill>
                <a:latin typeface="Arial"/>
                <a:cs typeface="Arial"/>
              </a:rPr>
              <a:t>CETA,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EU and Canada also signed a Joint  Interpretative Instrument.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It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further clarifies </a:t>
            </a:r>
            <a:r>
              <a:rPr sz="1800" spc="-15" dirty="0">
                <a:solidFill>
                  <a:srgbClr val="475764"/>
                </a:solidFill>
                <a:latin typeface="Arial"/>
                <a:cs typeface="Arial"/>
              </a:rPr>
              <a:t>what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EU and Canada have  agreed in </a:t>
            </a:r>
            <a:r>
              <a:rPr sz="1800" spc="-25" dirty="0">
                <a:solidFill>
                  <a:srgbClr val="475764"/>
                </a:solidFill>
                <a:latin typeface="Arial"/>
                <a:cs typeface="Arial"/>
              </a:rPr>
              <a:t>CETA.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document </a:t>
            </a:r>
            <a:r>
              <a:rPr sz="1800" spc="-15" dirty="0">
                <a:solidFill>
                  <a:srgbClr val="475764"/>
                </a:solidFill>
                <a:latin typeface="Arial"/>
                <a:cs typeface="Arial"/>
              </a:rPr>
              <a:t>will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have legal force.  </a:t>
            </a:r>
            <a:r>
              <a:rPr sz="1800" u="heavy" spc="-5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  <a:hlinkClick r:id="rId5"/>
              </a:rPr>
              <a:t>http://www.consilium.europa.eu/en/meetings/international- </a:t>
            </a:r>
            <a:r>
              <a:rPr sz="1800" spc="-5" dirty="0">
                <a:solidFill>
                  <a:srgbClr val="004E9C"/>
                </a:solidFill>
                <a:latin typeface="Arial"/>
                <a:cs typeface="Arial"/>
                <a:hlinkClick r:id="rId5"/>
              </a:rPr>
              <a:t> </a:t>
            </a:r>
            <a:r>
              <a:rPr sz="1800" u="heavy" spc="-5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  <a:hlinkClick r:id="rId5"/>
              </a:rPr>
              <a:t>summit/2016/10/joint-interpretative-instrument_pdf/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840739" y="405130"/>
            <a:ext cx="254571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004E9C"/>
                </a:solidFill>
              </a:rPr>
              <a:t>Resources –</a:t>
            </a:r>
            <a:r>
              <a:rPr sz="2600" spc="-65" dirty="0">
                <a:solidFill>
                  <a:srgbClr val="004E9C"/>
                </a:solidFill>
              </a:rPr>
              <a:t> </a:t>
            </a:r>
            <a:r>
              <a:rPr sz="2600" dirty="0">
                <a:solidFill>
                  <a:srgbClr val="004E9C"/>
                </a:solidFill>
              </a:rPr>
              <a:t>EU</a:t>
            </a:r>
            <a:endParaRPr sz="2600"/>
          </a:p>
        </p:txBody>
      </p:sp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526785"/>
            <a:ext cx="2378837" cy="822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70" y="5638800"/>
            <a:ext cx="1645920" cy="8229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9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3505200" y="3547610"/>
            <a:ext cx="5029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fr-CA" sz="1800" cap="small" dirty="0">
                <a:solidFill>
                  <a:prstClr val="black"/>
                </a:solidFill>
                <a:cs typeface="Tahoma" panose="020B0604030504040204" pitchFamily="34" charset="0"/>
              </a:rPr>
              <a:t>André </a:t>
            </a:r>
            <a:r>
              <a:rPr lang="fr-CA" sz="1800" cap="small" dirty="0" err="1">
                <a:solidFill>
                  <a:prstClr val="black"/>
                </a:solidFill>
                <a:cs typeface="Tahoma" panose="020B0604030504040204" pitchFamily="34" charset="0"/>
              </a:rPr>
              <a:t>Goguen</a:t>
            </a:r>
            <a:endParaRPr lang="en-US" altLang="en-US" sz="1800" cap="small" dirty="0">
              <a:solidFill>
                <a:prstClr val="black"/>
              </a:solidFill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800" cap="small" dirty="0">
                <a:solidFill>
                  <a:prstClr val="black"/>
                </a:solidFill>
                <a:cs typeface="Tahoma" panose="020B0604030504040204" pitchFamily="34" charset="0"/>
              </a:rPr>
              <a:t>President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800" cap="small" dirty="0">
                <a:solidFill>
                  <a:prstClr val="black"/>
                </a:solidFill>
                <a:cs typeface="Tahoma" panose="020B0604030504040204" pitchFamily="34" charset="0"/>
              </a:rPr>
              <a:t>A.G.O. Transportation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800" cap="small" dirty="0">
                <a:solidFill>
                  <a:prstClr val="black"/>
                </a:solidFill>
                <a:cs typeface="Tahoma" panose="020B0604030504040204" pitchFamily="34" charset="0"/>
              </a:rPr>
              <a:t>agoguen@agotrans.com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800" cap="small" dirty="0">
                <a:solidFill>
                  <a:prstClr val="black"/>
                </a:solidFill>
                <a:cs typeface="Tahoma" panose="020B0604030504040204" pitchFamily="34" charset="0"/>
              </a:rPr>
              <a:t>T: 514.631.6663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www.actionago.com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66800" y="3556451"/>
            <a:ext cx="3581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800" cap="small" dirty="0">
                <a:solidFill>
                  <a:prstClr val="black"/>
                </a:solidFill>
                <a:cs typeface="Tahoma" panose="020B0604030504040204" pitchFamily="34" charset="0"/>
              </a:rPr>
              <a:t>Sandra </a:t>
            </a:r>
            <a:r>
              <a:rPr lang="en-US" altLang="en-US" sz="1800" cap="small" dirty="0" err="1">
                <a:solidFill>
                  <a:prstClr val="black"/>
                </a:solidFill>
                <a:cs typeface="Tahoma" panose="020B0604030504040204" pitchFamily="34" charset="0"/>
              </a:rPr>
              <a:t>Faraj</a:t>
            </a:r>
            <a:endParaRPr lang="en-US" altLang="en-US" sz="1800" cap="small" dirty="0">
              <a:solidFill>
                <a:prstClr val="black"/>
              </a:solidFill>
              <a:cs typeface="Tahom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800" cap="small" dirty="0">
                <a:solidFill>
                  <a:prstClr val="black"/>
                </a:solidFill>
                <a:cs typeface="Tahoma" panose="020B0604030504040204" pitchFamily="34" charset="0"/>
              </a:rPr>
              <a:t>Vice President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800" cap="small" dirty="0">
                <a:solidFill>
                  <a:prstClr val="black"/>
                </a:solidFill>
                <a:cs typeface="Tahoma" panose="020B0604030504040204" pitchFamily="34" charset="0"/>
              </a:rPr>
              <a:t>A.G.O. Transportation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800" cap="small" dirty="0">
                <a:solidFill>
                  <a:prstClr val="black"/>
                </a:solidFill>
                <a:cs typeface="Tahoma" panose="020B0604030504040204" pitchFamily="34" charset="0"/>
              </a:rPr>
              <a:t>sfaraj@agotrans.com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altLang="en-US" sz="1800" cap="small" dirty="0">
                <a:solidFill>
                  <a:prstClr val="black"/>
                </a:solidFill>
                <a:cs typeface="Tahoma" panose="020B0604030504040204" pitchFamily="34" charset="0"/>
              </a:rPr>
              <a:t>T: 514.631.6663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76600" y="2133600"/>
            <a:ext cx="65532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cap="small" dirty="0">
                <a:solidFill>
                  <a:schemeClr val="bg1"/>
                </a:solidFill>
              </a:rPr>
              <a:t>Questions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88330"/>
            <a:ext cx="2667000" cy="1828800"/>
          </a:xfrm>
        </p:spPr>
      </p:pic>
      <p:pic>
        <p:nvPicPr>
          <p:cNvPr id="1026" name="Picture 2" descr="C:\Users\sfaraj\Pictures\AGO Logo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049" y="1669694"/>
            <a:ext cx="3505200" cy="17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70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49300" y="649986"/>
            <a:ext cx="377253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20" dirty="0">
                <a:solidFill>
                  <a:srgbClr val="004E9C"/>
                </a:solidFill>
              </a:rPr>
              <a:t>CETA </a:t>
            </a:r>
            <a:r>
              <a:rPr sz="2600" dirty="0">
                <a:solidFill>
                  <a:srgbClr val="004E9C"/>
                </a:solidFill>
              </a:rPr>
              <a:t>–</a:t>
            </a:r>
            <a:r>
              <a:rPr sz="2600" spc="-430" dirty="0">
                <a:solidFill>
                  <a:srgbClr val="004E9C"/>
                </a:solidFill>
              </a:rPr>
              <a:t> </a:t>
            </a:r>
            <a:r>
              <a:rPr sz="2600" spc="-105" dirty="0">
                <a:solidFill>
                  <a:srgbClr val="004E9C"/>
                </a:solidFill>
              </a:rPr>
              <a:t>Translations……..</a:t>
            </a:r>
            <a:endParaRPr sz="2600"/>
          </a:p>
        </p:txBody>
      </p:sp>
      <p:sp>
        <p:nvSpPr>
          <p:cNvPr id="18" name="object 18"/>
          <p:cNvSpPr txBox="1"/>
          <p:nvPr/>
        </p:nvSpPr>
        <p:spPr>
          <a:xfrm>
            <a:off x="1004112" y="1211706"/>
            <a:ext cx="1959610" cy="69342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265430" indent="-252729">
              <a:lnSpc>
                <a:spcPct val="100000"/>
              </a:lnSpc>
              <a:spcBef>
                <a:spcPts val="565"/>
              </a:spcBef>
              <a:buClr>
                <a:srgbClr val="004E9C"/>
              </a:buClr>
              <a:buSzPct val="130555"/>
              <a:buChar char="●"/>
              <a:tabLst>
                <a:tab pos="266065" algn="l"/>
              </a:tabLst>
            </a:pP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Canada</a:t>
            </a:r>
            <a:endParaRPr sz="1800">
              <a:latin typeface="Arial"/>
              <a:cs typeface="Arial"/>
            </a:endParaRPr>
          </a:p>
          <a:p>
            <a:pPr marL="278765">
              <a:lnSpc>
                <a:spcPct val="100000"/>
              </a:lnSpc>
              <a:spcBef>
                <a:spcPts val="470"/>
              </a:spcBef>
            </a:pP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- </a:t>
            </a:r>
            <a:r>
              <a:rPr sz="1800" spc="-45" dirty="0">
                <a:solidFill>
                  <a:srgbClr val="475764"/>
                </a:solidFill>
                <a:latin typeface="Arial"/>
                <a:cs typeface="Arial"/>
              </a:rPr>
              <a:t>Two</a:t>
            </a:r>
            <a:r>
              <a:rPr sz="1800" spc="-9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languages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04112" y="2885696"/>
            <a:ext cx="2735580" cy="69278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29565" indent="-316865">
              <a:lnSpc>
                <a:spcPct val="100000"/>
              </a:lnSpc>
              <a:spcBef>
                <a:spcPts val="565"/>
              </a:spcBef>
              <a:buClr>
                <a:srgbClr val="004E9C"/>
              </a:buClr>
              <a:buSzPct val="130555"/>
              <a:buChar char="●"/>
              <a:tabLst>
                <a:tab pos="329565" algn="l"/>
                <a:tab pos="330200" algn="l"/>
              </a:tabLst>
            </a:pP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European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Union</a:t>
            </a:r>
            <a:endParaRPr sz="1800">
              <a:latin typeface="Arial"/>
              <a:cs typeface="Arial"/>
            </a:endParaRPr>
          </a:p>
          <a:p>
            <a:pPr marL="215265">
              <a:lnSpc>
                <a:spcPct val="100000"/>
              </a:lnSpc>
              <a:spcBef>
                <a:spcPts val="465"/>
              </a:spcBef>
            </a:pP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- </a:t>
            </a:r>
            <a:r>
              <a:rPr sz="1800" spc="-20" dirty="0">
                <a:solidFill>
                  <a:srgbClr val="475764"/>
                </a:solidFill>
                <a:latin typeface="Arial"/>
                <a:cs typeface="Arial"/>
              </a:rPr>
              <a:t>Twenty-four</a:t>
            </a:r>
            <a:r>
              <a:rPr sz="1800" spc="-1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75764"/>
                </a:solidFill>
                <a:latin typeface="Arial"/>
                <a:cs typeface="Arial"/>
              </a:rPr>
              <a:t>languages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425696" y="1260347"/>
            <a:ext cx="1211579" cy="938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91200" y="1260347"/>
            <a:ext cx="1222248" cy="938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25696" y="2971800"/>
            <a:ext cx="4030824" cy="2634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632" y="5608531"/>
            <a:ext cx="2378837" cy="8229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71" y="5715000"/>
            <a:ext cx="1645920" cy="8229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8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78560" y="230886"/>
            <a:ext cx="6360160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sz="2600" spc="-90" dirty="0">
                <a:solidFill>
                  <a:srgbClr val="004E9C"/>
                </a:solidFill>
              </a:rPr>
              <a:t>Benefits</a:t>
            </a:r>
            <a:r>
              <a:rPr sz="2600" spc="-225" dirty="0">
                <a:solidFill>
                  <a:srgbClr val="004E9C"/>
                </a:solidFill>
              </a:rPr>
              <a:t> </a:t>
            </a:r>
            <a:r>
              <a:rPr sz="2600" spc="-50" dirty="0">
                <a:solidFill>
                  <a:srgbClr val="004E9C"/>
                </a:solidFill>
              </a:rPr>
              <a:t>to</a:t>
            </a:r>
            <a:r>
              <a:rPr sz="2600" spc="-215" dirty="0">
                <a:solidFill>
                  <a:srgbClr val="004E9C"/>
                </a:solidFill>
              </a:rPr>
              <a:t> </a:t>
            </a:r>
            <a:r>
              <a:rPr sz="2600" spc="-85" dirty="0">
                <a:solidFill>
                  <a:srgbClr val="004E9C"/>
                </a:solidFill>
              </a:rPr>
              <a:t>Canadian</a:t>
            </a:r>
            <a:r>
              <a:rPr sz="2600" spc="-240" dirty="0">
                <a:solidFill>
                  <a:srgbClr val="004E9C"/>
                </a:solidFill>
              </a:rPr>
              <a:t> </a:t>
            </a:r>
            <a:r>
              <a:rPr sz="2600" spc="-90" dirty="0">
                <a:solidFill>
                  <a:srgbClr val="004E9C"/>
                </a:solidFill>
              </a:rPr>
              <a:t>Importers</a:t>
            </a:r>
            <a:r>
              <a:rPr sz="2600" spc="-225" dirty="0">
                <a:solidFill>
                  <a:srgbClr val="004E9C"/>
                </a:solidFill>
              </a:rPr>
              <a:t> </a:t>
            </a:r>
            <a:r>
              <a:rPr sz="2600" spc="-65" dirty="0">
                <a:solidFill>
                  <a:srgbClr val="004E9C"/>
                </a:solidFill>
              </a:rPr>
              <a:t>and</a:t>
            </a:r>
            <a:r>
              <a:rPr sz="2600" spc="-225" dirty="0">
                <a:solidFill>
                  <a:srgbClr val="004E9C"/>
                </a:solidFill>
              </a:rPr>
              <a:t> </a:t>
            </a:r>
            <a:r>
              <a:rPr sz="2600" spc="-85" dirty="0">
                <a:solidFill>
                  <a:srgbClr val="004E9C"/>
                </a:solidFill>
              </a:rPr>
              <a:t>Service  </a:t>
            </a:r>
            <a:r>
              <a:rPr sz="2600" spc="-90" dirty="0">
                <a:solidFill>
                  <a:srgbClr val="004E9C"/>
                </a:solidFill>
              </a:rPr>
              <a:t>Providers</a:t>
            </a:r>
            <a:endParaRPr sz="2600"/>
          </a:p>
        </p:txBody>
      </p:sp>
      <p:sp>
        <p:nvSpPr>
          <p:cNvPr id="18" name="object 18"/>
          <p:cNvSpPr txBox="1"/>
          <p:nvPr/>
        </p:nvSpPr>
        <p:spPr>
          <a:xfrm>
            <a:off x="778560" y="1269583"/>
            <a:ext cx="7726045" cy="416814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266700" indent="-254000">
              <a:lnSpc>
                <a:spcPct val="100000"/>
              </a:lnSpc>
              <a:spcBef>
                <a:spcPts val="975"/>
              </a:spcBef>
              <a:buClr>
                <a:srgbClr val="FFA213"/>
              </a:buClr>
              <a:buSzPct val="129411"/>
              <a:buChar char="●"/>
              <a:tabLst>
                <a:tab pos="267335" algn="l"/>
              </a:tabLst>
            </a:pPr>
            <a:r>
              <a:rPr sz="1700" spc="-40" dirty="0">
                <a:solidFill>
                  <a:srgbClr val="475764"/>
                </a:solidFill>
                <a:latin typeface="Arial"/>
                <a:cs typeface="Arial"/>
              </a:rPr>
              <a:t>Tariff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Eliminations and</a:t>
            </a:r>
            <a:r>
              <a:rPr sz="1700" spc="2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Reductions</a:t>
            </a:r>
            <a:endParaRPr sz="17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1645"/>
              </a:spcBef>
              <a:buClr>
                <a:srgbClr val="FFA213"/>
              </a:buClr>
              <a:buSzPct val="129411"/>
              <a:buChar char="●"/>
              <a:tabLst>
                <a:tab pos="267335" algn="l"/>
              </a:tabLst>
            </a:pP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Customs and </a:t>
            </a:r>
            <a:r>
              <a:rPr sz="1700" spc="-10" dirty="0">
                <a:solidFill>
                  <a:srgbClr val="475764"/>
                </a:solidFill>
                <a:latin typeface="Arial"/>
                <a:cs typeface="Arial"/>
              </a:rPr>
              <a:t>Trade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Facilitation – Simplified, clear and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effective</a:t>
            </a:r>
            <a:r>
              <a:rPr sz="1700" spc="-8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procedures</a:t>
            </a:r>
            <a:endParaRPr sz="1700">
              <a:latin typeface="Arial"/>
              <a:cs typeface="Arial"/>
            </a:endParaRPr>
          </a:p>
          <a:p>
            <a:pPr marL="266700" marR="5080" indent="-254000">
              <a:lnSpc>
                <a:spcPct val="122400"/>
              </a:lnSpc>
              <a:spcBef>
                <a:spcPts val="1190"/>
              </a:spcBef>
              <a:buClr>
                <a:srgbClr val="FFA213"/>
              </a:buClr>
              <a:buSzPct val="129411"/>
              <a:buChar char="●"/>
              <a:tabLst>
                <a:tab pos="267335" algn="l"/>
              </a:tabLst>
            </a:pP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Government Procurement – meaning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that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Canadian companies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will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be able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to 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bid on opportunities at all levels of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EU government procurement</a:t>
            </a:r>
            <a:r>
              <a:rPr sz="1700" spc="-1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market</a:t>
            </a:r>
            <a:endParaRPr sz="17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1645"/>
              </a:spcBef>
              <a:buClr>
                <a:srgbClr val="FFA213"/>
              </a:buClr>
              <a:buSzPct val="129411"/>
              <a:buChar char="●"/>
              <a:tabLst>
                <a:tab pos="267335" algn="l"/>
              </a:tabLst>
            </a:pP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Canadian service providers </a:t>
            </a:r>
            <a:r>
              <a:rPr sz="1700" spc="-10" dirty="0">
                <a:solidFill>
                  <a:srgbClr val="475764"/>
                </a:solidFill>
                <a:latin typeface="Arial"/>
                <a:cs typeface="Arial"/>
              </a:rPr>
              <a:t>will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have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more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business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opportunities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in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the</a:t>
            </a:r>
            <a:r>
              <a:rPr sz="1700" spc="6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EU</a:t>
            </a:r>
            <a:endParaRPr sz="1700">
              <a:latin typeface="Arial"/>
              <a:cs typeface="Arial"/>
            </a:endParaRPr>
          </a:p>
          <a:p>
            <a:pPr marL="266700" marR="72390" indent="-254000">
              <a:lnSpc>
                <a:spcPct val="121800"/>
              </a:lnSpc>
              <a:spcBef>
                <a:spcPts val="1210"/>
              </a:spcBef>
              <a:buClr>
                <a:srgbClr val="FFA213"/>
              </a:buClr>
              <a:buSzPct val="129411"/>
              <a:buChar char="●"/>
              <a:tabLst>
                <a:tab pos="267335" algn="l"/>
              </a:tabLst>
            </a:pP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Canada is one of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the few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countries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to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have guaranteed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preferential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access </a:t>
            </a:r>
            <a:r>
              <a:rPr sz="1700" spc="-10" dirty="0">
                <a:solidFill>
                  <a:srgbClr val="475764"/>
                </a:solidFill>
                <a:latin typeface="Arial"/>
                <a:cs typeface="Arial"/>
              </a:rPr>
              <a:t>to 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700" spc="-10" dirty="0">
                <a:solidFill>
                  <a:srgbClr val="475764"/>
                </a:solidFill>
                <a:latin typeface="Arial"/>
                <a:cs typeface="Arial"/>
              </a:rPr>
              <a:t>world’s two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largest economies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–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US and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the</a:t>
            </a:r>
            <a:r>
              <a:rPr sz="1700" spc="10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EU</a:t>
            </a:r>
            <a:endParaRPr sz="1700">
              <a:latin typeface="Arial"/>
              <a:cs typeface="Arial"/>
            </a:endParaRPr>
          </a:p>
          <a:p>
            <a:pPr marL="266700" marR="145415" indent="-254000">
              <a:lnSpc>
                <a:spcPct val="121800"/>
              </a:lnSpc>
              <a:spcBef>
                <a:spcPts val="1215"/>
              </a:spcBef>
              <a:buClr>
                <a:srgbClr val="FFA213"/>
              </a:buClr>
              <a:buSzPct val="129411"/>
              <a:buChar char="●"/>
              <a:tabLst>
                <a:tab pos="267335" algn="l"/>
              </a:tabLst>
            </a:pP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Canada has a population of 35 million and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expects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a $12 billion annual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GDP 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gain</a:t>
            </a:r>
            <a:endParaRPr sz="1700">
              <a:latin typeface="Arial"/>
              <a:cs typeface="Arial"/>
            </a:endParaRPr>
          </a:p>
          <a:p>
            <a:pPr marL="266700" indent="-254000">
              <a:lnSpc>
                <a:spcPct val="100000"/>
              </a:lnSpc>
              <a:spcBef>
                <a:spcPts val="1645"/>
              </a:spcBef>
              <a:buClr>
                <a:srgbClr val="FFA213"/>
              </a:buClr>
              <a:buSzPct val="129411"/>
              <a:buChar char="●"/>
              <a:tabLst>
                <a:tab pos="267335" algn="l"/>
              </a:tabLst>
            </a:pP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EU has a population of 500 million and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expects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a $16 billion annual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GDP</a:t>
            </a:r>
            <a:r>
              <a:rPr sz="1700" spc="-1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gain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638800"/>
            <a:ext cx="2378837" cy="822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794502"/>
            <a:ext cx="1645920" cy="8229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5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6096"/>
                </a:move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475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88152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6096"/>
                </a:move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475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8951" y="0"/>
            <a:ext cx="6350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6096" y="0"/>
                </a:lnTo>
                <a:lnTo>
                  <a:pt x="0" y="0"/>
                </a:lnTo>
                <a:close/>
              </a:path>
            </a:pathLst>
          </a:custGeom>
          <a:solidFill>
            <a:srgbClr val="4757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7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09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1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33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5983" y="6857969"/>
            <a:ext cx="635" cy="635"/>
          </a:xfrm>
          <a:custGeom>
            <a:avLst/>
            <a:gdLst/>
            <a:ahLst/>
            <a:cxnLst/>
            <a:rect l="l" t="t" r="r" b="b"/>
            <a:pathLst>
              <a:path w="635" h="634">
                <a:moveTo>
                  <a:pt x="16" y="0"/>
                </a:moveTo>
                <a:close/>
              </a:path>
            </a:pathLst>
          </a:custGeom>
          <a:solidFill>
            <a:srgbClr val="004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33999" y="-1"/>
            <a:ext cx="3904013" cy="6871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49300" y="649986"/>
            <a:ext cx="3076575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sz="2600" spc="-90" dirty="0">
                <a:solidFill>
                  <a:srgbClr val="004E9C"/>
                </a:solidFill>
              </a:rPr>
              <a:t>Benefits </a:t>
            </a:r>
            <a:r>
              <a:rPr sz="2600" spc="-50" dirty="0">
                <a:solidFill>
                  <a:srgbClr val="004E9C"/>
                </a:solidFill>
              </a:rPr>
              <a:t>to</a:t>
            </a:r>
            <a:r>
              <a:rPr sz="2600" spc="-390" dirty="0">
                <a:solidFill>
                  <a:srgbClr val="004E9C"/>
                </a:solidFill>
              </a:rPr>
              <a:t> </a:t>
            </a:r>
            <a:r>
              <a:rPr sz="2600" spc="-85" dirty="0">
                <a:solidFill>
                  <a:srgbClr val="004E9C"/>
                </a:solidFill>
              </a:rPr>
              <a:t>Canadian  </a:t>
            </a:r>
            <a:r>
              <a:rPr sz="2600" spc="-90" dirty="0">
                <a:solidFill>
                  <a:srgbClr val="004E9C"/>
                </a:solidFill>
              </a:rPr>
              <a:t>Exporters</a:t>
            </a:r>
            <a:endParaRPr sz="2600"/>
          </a:p>
        </p:txBody>
      </p:sp>
      <p:sp>
        <p:nvSpPr>
          <p:cNvPr id="14" name="object 14"/>
          <p:cNvSpPr txBox="1"/>
          <p:nvPr/>
        </p:nvSpPr>
        <p:spPr>
          <a:xfrm>
            <a:off x="749300" y="1721866"/>
            <a:ext cx="3408045" cy="3999229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61594">
              <a:lnSpc>
                <a:spcPct val="102499"/>
              </a:lnSpc>
              <a:spcBef>
                <a:spcPts val="50"/>
              </a:spcBef>
            </a:pPr>
            <a:r>
              <a:rPr sz="1700" b="1" dirty="0">
                <a:solidFill>
                  <a:srgbClr val="475764"/>
                </a:solidFill>
                <a:latin typeface="Arial"/>
                <a:cs typeface="Arial"/>
              </a:rPr>
              <a:t>Export </a:t>
            </a:r>
            <a:r>
              <a:rPr sz="1700" b="1" spc="-5" dirty="0">
                <a:solidFill>
                  <a:srgbClr val="475764"/>
                </a:solidFill>
                <a:latin typeface="Arial"/>
                <a:cs typeface="Arial"/>
              </a:rPr>
              <a:t>opportunities </a:t>
            </a:r>
            <a:r>
              <a:rPr sz="1700" b="1" dirty="0">
                <a:solidFill>
                  <a:srgbClr val="475764"/>
                </a:solidFill>
                <a:latin typeface="Arial"/>
                <a:cs typeface="Arial"/>
              </a:rPr>
              <a:t>exist for </a:t>
            </a:r>
            <a:r>
              <a:rPr sz="1700" b="1" spc="-5" dirty="0">
                <a:solidFill>
                  <a:srgbClr val="475764"/>
                </a:solidFill>
                <a:latin typeface="Arial"/>
                <a:cs typeface="Arial"/>
              </a:rPr>
              <a:t>all  provinces in </a:t>
            </a:r>
            <a:r>
              <a:rPr sz="1700" b="1" dirty="0">
                <a:solidFill>
                  <a:srgbClr val="475764"/>
                </a:solidFill>
                <a:latin typeface="Arial"/>
                <a:cs typeface="Arial"/>
              </a:rPr>
              <a:t>key</a:t>
            </a:r>
            <a:r>
              <a:rPr sz="1700" b="1" spc="3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475764"/>
                </a:solidFill>
                <a:latin typeface="Arial"/>
                <a:cs typeface="Arial"/>
              </a:rPr>
              <a:t>sectors</a:t>
            </a:r>
            <a:endParaRPr sz="1700" dirty="0">
              <a:latin typeface="Arial"/>
              <a:cs typeface="Arial"/>
            </a:endParaRPr>
          </a:p>
          <a:p>
            <a:pPr marL="267335" indent="-254635">
              <a:lnSpc>
                <a:spcPct val="100000"/>
              </a:lnSpc>
              <a:spcBef>
                <a:spcPts val="40"/>
              </a:spcBef>
              <a:buClr>
                <a:srgbClr val="FFA213"/>
              </a:buClr>
              <a:buSzPct val="129411"/>
              <a:buChar char="●"/>
              <a:tabLst>
                <a:tab pos="267970" algn="l"/>
              </a:tabLst>
            </a:pP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Aerospace</a:t>
            </a:r>
            <a:endParaRPr sz="1700" dirty="0">
              <a:latin typeface="Arial"/>
              <a:cs typeface="Arial"/>
            </a:endParaRPr>
          </a:p>
          <a:p>
            <a:pPr marL="267335" indent="-254635">
              <a:lnSpc>
                <a:spcPct val="100000"/>
              </a:lnSpc>
              <a:spcBef>
                <a:spcPts val="35"/>
              </a:spcBef>
              <a:buClr>
                <a:srgbClr val="FFA213"/>
              </a:buClr>
              <a:buSzPct val="129411"/>
              <a:buChar char="●"/>
              <a:tabLst>
                <a:tab pos="267970" algn="l"/>
              </a:tabLst>
            </a:pP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Agriculture and</a:t>
            </a:r>
            <a:r>
              <a:rPr sz="1700" spc="-1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agri-food</a:t>
            </a:r>
            <a:endParaRPr sz="1700" dirty="0">
              <a:latin typeface="Arial"/>
              <a:cs typeface="Arial"/>
            </a:endParaRPr>
          </a:p>
          <a:p>
            <a:pPr marL="267335" indent="-254635">
              <a:lnSpc>
                <a:spcPct val="100000"/>
              </a:lnSpc>
              <a:spcBef>
                <a:spcPts val="45"/>
              </a:spcBef>
              <a:buClr>
                <a:srgbClr val="FFA213"/>
              </a:buClr>
              <a:buSzPct val="129411"/>
              <a:buChar char="●"/>
              <a:tabLst>
                <a:tab pos="267970" algn="l"/>
              </a:tabLst>
            </a:pP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Automotive</a:t>
            </a:r>
            <a:endParaRPr sz="1700" dirty="0">
              <a:latin typeface="Arial"/>
              <a:cs typeface="Arial"/>
            </a:endParaRPr>
          </a:p>
          <a:p>
            <a:pPr marL="267335" indent="-254635">
              <a:lnSpc>
                <a:spcPct val="100000"/>
              </a:lnSpc>
              <a:spcBef>
                <a:spcPts val="40"/>
              </a:spcBef>
              <a:buClr>
                <a:srgbClr val="FFA213"/>
              </a:buClr>
              <a:buSzPct val="129411"/>
              <a:buChar char="●"/>
              <a:tabLst>
                <a:tab pos="267970" algn="l"/>
              </a:tabLst>
            </a:pP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Clean</a:t>
            </a:r>
            <a:r>
              <a:rPr sz="1700" spc="-2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tech</a:t>
            </a:r>
            <a:endParaRPr sz="1700" dirty="0">
              <a:latin typeface="Arial"/>
              <a:cs typeface="Arial"/>
            </a:endParaRPr>
          </a:p>
          <a:p>
            <a:pPr marL="267335" indent="-254635">
              <a:lnSpc>
                <a:spcPct val="100000"/>
              </a:lnSpc>
              <a:spcBef>
                <a:spcPts val="45"/>
              </a:spcBef>
              <a:buClr>
                <a:srgbClr val="FFA213"/>
              </a:buClr>
              <a:buSzPct val="129411"/>
              <a:buChar char="●"/>
              <a:tabLst>
                <a:tab pos="267970" algn="l"/>
              </a:tabLst>
            </a:pP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Fish and</a:t>
            </a:r>
            <a:r>
              <a:rPr sz="1700" spc="-2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seafood</a:t>
            </a:r>
            <a:endParaRPr sz="1700" dirty="0">
              <a:latin typeface="Arial"/>
              <a:cs typeface="Arial"/>
            </a:endParaRPr>
          </a:p>
          <a:p>
            <a:pPr marL="267335" indent="-254635">
              <a:lnSpc>
                <a:spcPct val="100000"/>
              </a:lnSpc>
              <a:spcBef>
                <a:spcPts val="40"/>
              </a:spcBef>
              <a:buClr>
                <a:srgbClr val="FFA213"/>
              </a:buClr>
              <a:buSzPct val="129411"/>
              <a:buChar char="●"/>
              <a:tabLst>
                <a:tab pos="267970" algn="l"/>
              </a:tabLst>
            </a:pP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Forestry and</a:t>
            </a:r>
            <a:r>
              <a:rPr sz="1700" spc="-1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wood</a:t>
            </a:r>
            <a:endParaRPr sz="1700" dirty="0">
              <a:latin typeface="Arial"/>
              <a:cs typeface="Arial"/>
            </a:endParaRPr>
          </a:p>
          <a:p>
            <a:pPr marL="267335" marR="5080" indent="-254635">
              <a:lnSpc>
                <a:spcPts val="2090"/>
              </a:lnSpc>
              <a:spcBef>
                <a:spcPts val="65"/>
              </a:spcBef>
              <a:buClr>
                <a:srgbClr val="FFA213"/>
              </a:buClr>
              <a:buSzPct val="129411"/>
              <a:buChar char="●"/>
              <a:tabLst>
                <a:tab pos="267970" algn="l"/>
              </a:tabLst>
            </a:pP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Information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and communications  technologies</a:t>
            </a:r>
            <a:endParaRPr sz="1700" dirty="0">
              <a:latin typeface="Arial"/>
              <a:cs typeface="Arial"/>
            </a:endParaRPr>
          </a:p>
          <a:p>
            <a:pPr marL="267335" indent="-254635">
              <a:lnSpc>
                <a:spcPts val="1995"/>
              </a:lnSpc>
              <a:buClr>
                <a:srgbClr val="FFA213"/>
              </a:buClr>
              <a:buSzPct val="129411"/>
              <a:buChar char="●"/>
              <a:tabLst>
                <a:tab pos="267970" algn="l"/>
              </a:tabLst>
            </a:pP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Infrastructure</a:t>
            </a:r>
            <a:endParaRPr sz="1700" dirty="0">
              <a:latin typeface="Arial"/>
              <a:cs typeface="Arial"/>
            </a:endParaRPr>
          </a:p>
          <a:p>
            <a:pPr marL="267335" indent="-254635">
              <a:lnSpc>
                <a:spcPct val="100000"/>
              </a:lnSpc>
              <a:spcBef>
                <a:spcPts val="45"/>
              </a:spcBef>
              <a:buClr>
                <a:srgbClr val="FFA213"/>
              </a:buClr>
              <a:buSzPct val="129411"/>
              <a:buChar char="●"/>
              <a:tabLst>
                <a:tab pos="267970" algn="l"/>
              </a:tabLst>
            </a:pP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Medical</a:t>
            </a:r>
            <a:r>
              <a:rPr sz="1700" spc="-1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devices</a:t>
            </a:r>
            <a:endParaRPr sz="1700" dirty="0">
              <a:latin typeface="Arial"/>
              <a:cs typeface="Arial"/>
            </a:endParaRPr>
          </a:p>
          <a:p>
            <a:pPr marL="267335" indent="-254635">
              <a:lnSpc>
                <a:spcPct val="100000"/>
              </a:lnSpc>
              <a:spcBef>
                <a:spcPts val="35"/>
              </a:spcBef>
              <a:buClr>
                <a:srgbClr val="FFA213"/>
              </a:buClr>
              <a:buSzPct val="129411"/>
              <a:buChar char="●"/>
              <a:tabLst>
                <a:tab pos="267970" algn="l"/>
              </a:tabLst>
            </a:pP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Metals, mining and</a:t>
            </a:r>
            <a:r>
              <a:rPr sz="1700" spc="-3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minerals</a:t>
            </a:r>
            <a:endParaRPr sz="1700" dirty="0">
              <a:latin typeface="Arial"/>
              <a:cs typeface="Arial"/>
            </a:endParaRPr>
          </a:p>
          <a:p>
            <a:pPr marL="267335" indent="-254635">
              <a:lnSpc>
                <a:spcPct val="100000"/>
              </a:lnSpc>
              <a:spcBef>
                <a:spcPts val="55"/>
              </a:spcBef>
              <a:buClr>
                <a:srgbClr val="FFA213"/>
              </a:buClr>
              <a:buSzPct val="129411"/>
              <a:buChar char="●"/>
              <a:tabLst>
                <a:tab pos="267970" algn="l"/>
              </a:tabLst>
            </a:pPr>
            <a:r>
              <a:rPr sz="1700" spc="-5" dirty="0">
                <a:solidFill>
                  <a:srgbClr val="475764"/>
                </a:solidFill>
                <a:latin typeface="Arial"/>
                <a:cs typeface="Arial"/>
              </a:rPr>
              <a:t>Oil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and</a:t>
            </a:r>
            <a:r>
              <a:rPr sz="1700" spc="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gas</a:t>
            </a:r>
            <a:endParaRPr sz="1700" dirty="0">
              <a:latin typeface="Arial"/>
              <a:cs typeface="Arial"/>
            </a:endParaRPr>
          </a:p>
          <a:p>
            <a:pPr marL="267335" indent="-254635">
              <a:lnSpc>
                <a:spcPct val="100000"/>
              </a:lnSpc>
              <a:spcBef>
                <a:spcPts val="35"/>
              </a:spcBef>
              <a:buClr>
                <a:srgbClr val="FFA213"/>
              </a:buClr>
              <a:buSzPct val="129411"/>
              <a:buChar char="●"/>
              <a:tabLst>
                <a:tab pos="267970" algn="l"/>
              </a:tabLst>
            </a:pPr>
            <a:r>
              <a:rPr sz="1700" dirty="0">
                <a:solidFill>
                  <a:srgbClr val="475764"/>
                </a:solidFill>
                <a:latin typeface="Arial"/>
                <a:cs typeface="Arial"/>
              </a:rPr>
              <a:t>Pharmaceuticals</a:t>
            </a:r>
            <a:endParaRPr sz="1700" dirty="0">
              <a:latin typeface="Arial"/>
              <a:cs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49708"/>
            <a:ext cx="1645920" cy="8229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547" y="5438228"/>
            <a:ext cx="2378837" cy="822960"/>
          </a:xfrm>
          <a:prstGeom prst="rect">
            <a:avLst/>
          </a:prstGeom>
        </p:spPr>
      </p:pic>
      <p:sp>
        <p:nvSpPr>
          <p:cNvPr id="18" name="Footer Placeholder 17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072640" cy="65915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 dirty="0">
                <a:solidFill>
                  <a:srgbClr val="1F497D"/>
                </a:solidFill>
                <a:ea typeface="Calibri"/>
                <a:cs typeface="Times New Roman"/>
                <a:hlinkClick r:id="rId6"/>
              </a:rPr>
              <a:t>www.actionago.com</a:t>
            </a:r>
            <a:endParaRPr lang="en-CA" dirty="0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49300" y="268986"/>
            <a:ext cx="618109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20" dirty="0">
                <a:solidFill>
                  <a:srgbClr val="004E9C"/>
                </a:solidFill>
              </a:rPr>
              <a:t>CETA</a:t>
            </a:r>
            <a:r>
              <a:rPr sz="2600" spc="-340" dirty="0">
                <a:solidFill>
                  <a:srgbClr val="004E9C"/>
                </a:solidFill>
              </a:rPr>
              <a:t> </a:t>
            </a:r>
            <a:r>
              <a:rPr sz="2600" dirty="0">
                <a:solidFill>
                  <a:srgbClr val="004E9C"/>
                </a:solidFill>
              </a:rPr>
              <a:t>–</a:t>
            </a:r>
            <a:r>
              <a:rPr sz="2600" spc="-200" dirty="0">
                <a:solidFill>
                  <a:srgbClr val="004E9C"/>
                </a:solidFill>
              </a:rPr>
              <a:t> </a:t>
            </a:r>
            <a:r>
              <a:rPr sz="2600" spc="-114" dirty="0">
                <a:solidFill>
                  <a:srgbClr val="004E9C"/>
                </a:solidFill>
              </a:rPr>
              <a:t>Tariff</a:t>
            </a:r>
            <a:r>
              <a:rPr sz="2600" spc="-240" dirty="0">
                <a:solidFill>
                  <a:srgbClr val="004E9C"/>
                </a:solidFill>
              </a:rPr>
              <a:t> </a:t>
            </a:r>
            <a:r>
              <a:rPr sz="2600" spc="-90" dirty="0">
                <a:solidFill>
                  <a:srgbClr val="004E9C"/>
                </a:solidFill>
              </a:rPr>
              <a:t>Eliminations</a:t>
            </a:r>
            <a:r>
              <a:rPr sz="2600" spc="-245" dirty="0">
                <a:solidFill>
                  <a:srgbClr val="004E9C"/>
                </a:solidFill>
              </a:rPr>
              <a:t> </a:t>
            </a:r>
            <a:r>
              <a:rPr sz="2600" spc="-65" dirty="0">
                <a:solidFill>
                  <a:srgbClr val="004E9C"/>
                </a:solidFill>
              </a:rPr>
              <a:t>and</a:t>
            </a:r>
            <a:r>
              <a:rPr sz="2600" spc="-220" dirty="0">
                <a:solidFill>
                  <a:srgbClr val="004E9C"/>
                </a:solidFill>
              </a:rPr>
              <a:t> </a:t>
            </a:r>
            <a:r>
              <a:rPr sz="2600" spc="-90" dirty="0">
                <a:solidFill>
                  <a:srgbClr val="004E9C"/>
                </a:solidFill>
              </a:rPr>
              <a:t>Reductions</a:t>
            </a:r>
            <a:endParaRPr sz="2600"/>
          </a:p>
        </p:txBody>
      </p:sp>
      <p:sp>
        <p:nvSpPr>
          <p:cNvPr id="18" name="object 18"/>
          <p:cNvSpPr txBox="1"/>
          <p:nvPr/>
        </p:nvSpPr>
        <p:spPr>
          <a:xfrm>
            <a:off x="749300" y="1296137"/>
            <a:ext cx="7792084" cy="4337685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1800" spc="-35" dirty="0">
                <a:solidFill>
                  <a:srgbClr val="475764"/>
                </a:solidFill>
                <a:latin typeface="Arial"/>
                <a:cs typeface="Arial"/>
              </a:rPr>
              <a:t>CETA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eliminates almost all </a:t>
            </a:r>
            <a:r>
              <a:rPr sz="1800" spc="-10" dirty="0">
                <a:solidFill>
                  <a:srgbClr val="475764"/>
                </a:solidFill>
                <a:latin typeface="Arial"/>
                <a:cs typeface="Arial"/>
              </a:rPr>
              <a:t>tariffs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on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originating</a:t>
            </a:r>
            <a:r>
              <a:rPr sz="1800" spc="-2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75764"/>
                </a:solidFill>
                <a:latin typeface="Arial"/>
                <a:cs typeface="Arial"/>
              </a:rPr>
              <a:t>goods:</a:t>
            </a:r>
            <a:endParaRPr sz="1800">
              <a:latin typeface="Arial"/>
              <a:cs typeface="Arial"/>
            </a:endParaRPr>
          </a:p>
          <a:p>
            <a:pPr marL="267335" marR="300355" indent="-254635">
              <a:lnSpc>
                <a:spcPct val="122200"/>
              </a:lnSpc>
              <a:spcBef>
                <a:spcPts val="1195"/>
              </a:spcBef>
              <a:buClr>
                <a:srgbClr val="FFA213"/>
              </a:buClr>
              <a:buSzPct val="130555"/>
              <a:buChar char="●"/>
              <a:tabLst>
                <a:tab pos="267970" algn="l"/>
              </a:tabLst>
            </a:pPr>
            <a:r>
              <a:rPr sz="1800" spc="-10" dirty="0">
                <a:solidFill>
                  <a:srgbClr val="475764"/>
                </a:solidFill>
                <a:latin typeface="Arial"/>
                <a:cs typeface="Arial"/>
              </a:rPr>
              <a:t>Ninety-nine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percent (99%)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non-agricultural </a:t>
            </a:r>
            <a:r>
              <a:rPr sz="1800" spc="-10" dirty="0">
                <a:solidFill>
                  <a:srgbClr val="475764"/>
                </a:solidFill>
                <a:latin typeface="Arial"/>
                <a:cs typeface="Arial"/>
              </a:rPr>
              <a:t>tariffs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and over </a:t>
            </a:r>
            <a:r>
              <a:rPr sz="1800" spc="-10" dirty="0">
                <a:solidFill>
                  <a:srgbClr val="475764"/>
                </a:solidFill>
                <a:latin typeface="Arial"/>
                <a:cs typeface="Arial"/>
              </a:rPr>
              <a:t>ninety-two 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percent (92%)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the agricultural </a:t>
            </a:r>
            <a:r>
              <a:rPr sz="1800" spc="-10" dirty="0">
                <a:solidFill>
                  <a:srgbClr val="475764"/>
                </a:solidFill>
                <a:latin typeface="Arial"/>
                <a:cs typeface="Arial"/>
              </a:rPr>
              <a:t>tariffs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are zero duty as of day</a:t>
            </a:r>
            <a:r>
              <a:rPr sz="1800" spc="12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475764"/>
                </a:solidFill>
                <a:latin typeface="Arial"/>
                <a:cs typeface="Arial"/>
              </a:rPr>
              <a:t>one</a:t>
            </a:r>
            <a:endParaRPr sz="1800">
              <a:latin typeface="Arial"/>
              <a:cs typeface="Arial"/>
            </a:endParaRPr>
          </a:p>
          <a:p>
            <a:pPr marL="267335" indent="-254635">
              <a:lnSpc>
                <a:spcPct val="100000"/>
              </a:lnSpc>
              <a:spcBef>
                <a:spcPts val="1664"/>
              </a:spcBef>
              <a:buClr>
                <a:srgbClr val="FFA213"/>
              </a:buClr>
              <a:buSzPct val="130555"/>
              <a:buChar char="●"/>
              <a:tabLst>
                <a:tab pos="267970" algn="l"/>
              </a:tabLst>
            </a:pPr>
            <a:r>
              <a:rPr sz="1800" spc="-35" dirty="0">
                <a:solidFill>
                  <a:srgbClr val="475764"/>
                </a:solidFill>
                <a:latin typeface="Arial"/>
                <a:cs typeface="Arial"/>
              </a:rPr>
              <a:t>Tariffs </a:t>
            </a:r>
            <a:r>
              <a:rPr sz="1800" spc="-10" dirty="0">
                <a:solidFill>
                  <a:srgbClr val="475764"/>
                </a:solidFill>
                <a:latin typeface="Arial"/>
                <a:cs typeface="Arial"/>
              </a:rPr>
              <a:t>on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remaining products </a:t>
            </a:r>
            <a:r>
              <a:rPr sz="1800" spc="-15" dirty="0">
                <a:solidFill>
                  <a:srgbClr val="475764"/>
                </a:solidFill>
                <a:latin typeface="Arial"/>
                <a:cs typeface="Arial"/>
              </a:rPr>
              <a:t>will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be phased out over</a:t>
            </a:r>
            <a:r>
              <a:rPr sz="1800" spc="17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time</a:t>
            </a:r>
            <a:endParaRPr sz="1800">
              <a:latin typeface="Arial"/>
              <a:cs typeface="Arial"/>
            </a:endParaRPr>
          </a:p>
          <a:p>
            <a:pPr marL="267335" indent="-254635">
              <a:lnSpc>
                <a:spcPct val="100000"/>
              </a:lnSpc>
              <a:spcBef>
                <a:spcPts val="1685"/>
              </a:spcBef>
              <a:buClr>
                <a:srgbClr val="FFA213"/>
              </a:buClr>
              <a:buSzPct val="130555"/>
              <a:buChar char="●"/>
              <a:tabLst>
                <a:tab pos="267970" algn="l"/>
              </a:tabLst>
            </a:pPr>
            <a:r>
              <a:rPr sz="1800" spc="-35" dirty="0">
                <a:solidFill>
                  <a:srgbClr val="475764"/>
                </a:solidFill>
                <a:latin typeface="Arial"/>
                <a:cs typeface="Arial"/>
              </a:rPr>
              <a:t>Tariffs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on “Sensitive goods” </a:t>
            </a:r>
            <a:r>
              <a:rPr sz="1800" spc="-15" dirty="0">
                <a:solidFill>
                  <a:srgbClr val="475764"/>
                </a:solidFill>
                <a:latin typeface="Arial"/>
                <a:cs typeface="Arial"/>
              </a:rPr>
              <a:t>will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be </a:t>
            </a:r>
            <a:r>
              <a:rPr sz="1800" spc="-10" dirty="0">
                <a:solidFill>
                  <a:srgbClr val="475764"/>
                </a:solidFill>
                <a:latin typeface="Arial"/>
                <a:cs typeface="Arial"/>
              </a:rPr>
              <a:t>phased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out in</a:t>
            </a:r>
            <a:r>
              <a:rPr sz="1800" spc="14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stages</a:t>
            </a:r>
            <a:endParaRPr sz="1800">
              <a:latin typeface="Arial"/>
              <a:cs typeface="Arial"/>
            </a:endParaRPr>
          </a:p>
          <a:p>
            <a:pPr marL="267335" marR="5080" indent="-254635">
              <a:lnSpc>
                <a:spcPct val="121700"/>
              </a:lnSpc>
              <a:spcBef>
                <a:spcPts val="1210"/>
              </a:spcBef>
              <a:buClr>
                <a:srgbClr val="FFA213"/>
              </a:buClr>
              <a:buSzPct val="130555"/>
              <a:buChar char="●"/>
              <a:tabLst>
                <a:tab pos="267970" algn="l"/>
              </a:tabLst>
            </a:pP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Originating goods that are </a:t>
            </a:r>
            <a:r>
              <a:rPr sz="1800" u="heavy" spc="-5" dirty="0">
                <a:solidFill>
                  <a:srgbClr val="475764"/>
                </a:solidFill>
                <a:uFill>
                  <a:solidFill>
                    <a:srgbClr val="475764"/>
                  </a:solidFill>
                </a:uFill>
                <a:latin typeface="Arial"/>
                <a:cs typeface="Arial"/>
              </a:rPr>
              <a:t>not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 in the </a:t>
            </a:r>
            <a:r>
              <a:rPr sz="1800" spc="-40" dirty="0">
                <a:solidFill>
                  <a:srgbClr val="475764"/>
                </a:solidFill>
                <a:latin typeface="Arial"/>
                <a:cs typeface="Arial"/>
              </a:rPr>
              <a:t>Tariff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Schedule listed under</a:t>
            </a:r>
            <a:r>
              <a:rPr sz="1800" spc="-5" dirty="0">
                <a:solidFill>
                  <a:srgbClr val="004E9C"/>
                </a:solidFill>
                <a:latin typeface="Arial"/>
                <a:cs typeface="Arial"/>
              </a:rPr>
              <a:t> </a:t>
            </a:r>
            <a:r>
              <a:rPr sz="1800" u="heavy" spc="-5" dirty="0">
                <a:solidFill>
                  <a:srgbClr val="004E9C"/>
                </a:solidFill>
                <a:uFill>
                  <a:solidFill>
                    <a:srgbClr val="004E9C"/>
                  </a:solidFill>
                </a:uFill>
                <a:latin typeface="Arial"/>
                <a:cs typeface="Arial"/>
                <a:hlinkClick r:id="rId3"/>
              </a:rPr>
              <a:t>Chapter 2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475764"/>
                </a:solidFill>
                <a:latin typeface="Arial"/>
                <a:cs typeface="Arial"/>
              </a:rPr>
              <a:t>will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be duty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free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immediately upon implementation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of</a:t>
            </a:r>
            <a:r>
              <a:rPr sz="1800" spc="10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475764"/>
                </a:solidFill>
                <a:latin typeface="Arial"/>
                <a:cs typeface="Arial"/>
              </a:rPr>
              <a:t>CETA</a:t>
            </a:r>
            <a:endParaRPr sz="1800">
              <a:latin typeface="Arial"/>
              <a:cs typeface="Arial"/>
            </a:endParaRPr>
          </a:p>
          <a:p>
            <a:pPr marL="267335" indent="-254635">
              <a:lnSpc>
                <a:spcPct val="100000"/>
              </a:lnSpc>
              <a:spcBef>
                <a:spcPts val="1680"/>
              </a:spcBef>
              <a:buClr>
                <a:srgbClr val="FFA213"/>
              </a:buClr>
              <a:buSzPct val="130555"/>
              <a:buChar char="●"/>
              <a:tabLst>
                <a:tab pos="267970" algn="l"/>
              </a:tabLst>
            </a:pP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Certain goods not listed in the </a:t>
            </a:r>
            <a:r>
              <a:rPr sz="1800" spc="-40" dirty="0">
                <a:solidFill>
                  <a:srgbClr val="475764"/>
                </a:solidFill>
                <a:latin typeface="Arial"/>
                <a:cs typeface="Arial"/>
              </a:rPr>
              <a:t>Tariff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Schedule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may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be subject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to</a:t>
            </a:r>
            <a:r>
              <a:rPr sz="1800" spc="10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quota</a:t>
            </a:r>
            <a:endParaRPr sz="1800">
              <a:latin typeface="Arial"/>
              <a:cs typeface="Arial"/>
            </a:endParaRPr>
          </a:p>
          <a:p>
            <a:pPr marL="267335" marR="114300" indent="-254635">
              <a:lnSpc>
                <a:spcPct val="122200"/>
              </a:lnSpc>
              <a:spcBef>
                <a:spcPts val="1190"/>
              </a:spcBef>
              <a:buClr>
                <a:srgbClr val="FFA213"/>
              </a:buClr>
              <a:buSzPct val="130555"/>
              <a:buChar char="●"/>
              <a:tabLst>
                <a:tab pos="267970" algn="l"/>
              </a:tabLst>
            </a:pP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Canadian exporters estimate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save </a:t>
            </a:r>
            <a:r>
              <a:rPr sz="1800" spc="-10" dirty="0">
                <a:solidFill>
                  <a:srgbClr val="475764"/>
                </a:solidFill>
                <a:latin typeface="Arial"/>
                <a:cs typeface="Arial"/>
              </a:rPr>
              <a:t>$225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million, </a:t>
            </a:r>
            <a:r>
              <a:rPr sz="1800" spc="-15" dirty="0">
                <a:solidFill>
                  <a:srgbClr val="475764"/>
                </a:solidFill>
                <a:latin typeface="Arial"/>
                <a:cs typeface="Arial"/>
              </a:rPr>
              <a:t>with </a:t>
            </a:r>
            <a:r>
              <a:rPr sz="1800" dirty="0">
                <a:solidFill>
                  <a:srgbClr val="475764"/>
                </a:solidFill>
                <a:latin typeface="Arial"/>
                <a:cs typeface="Arial"/>
              </a:rPr>
              <a:t>the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EU estimating  a </a:t>
            </a:r>
            <a:r>
              <a:rPr sz="1800" spc="-10" dirty="0">
                <a:solidFill>
                  <a:srgbClr val="475764"/>
                </a:solidFill>
                <a:latin typeface="Arial"/>
                <a:cs typeface="Arial"/>
              </a:rPr>
              <a:t>$670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million annual duty</a:t>
            </a:r>
            <a:r>
              <a:rPr sz="1800" spc="50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475764"/>
                </a:solidFill>
                <a:latin typeface="Arial"/>
                <a:cs typeface="Arial"/>
              </a:rPr>
              <a:t>savings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675838"/>
            <a:ext cx="2378837" cy="822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794502"/>
            <a:ext cx="1645920" cy="8229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6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73100" y="421386"/>
            <a:ext cx="6737984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20" dirty="0">
                <a:solidFill>
                  <a:srgbClr val="004E9C"/>
                </a:solidFill>
              </a:rPr>
              <a:t>CETA</a:t>
            </a:r>
            <a:r>
              <a:rPr sz="2600" spc="-335" dirty="0">
                <a:solidFill>
                  <a:srgbClr val="004E9C"/>
                </a:solidFill>
              </a:rPr>
              <a:t> </a:t>
            </a:r>
            <a:r>
              <a:rPr sz="2600" dirty="0">
                <a:solidFill>
                  <a:srgbClr val="004E9C"/>
                </a:solidFill>
              </a:rPr>
              <a:t>-</a:t>
            </a:r>
            <a:r>
              <a:rPr sz="2600" spc="-200" dirty="0">
                <a:solidFill>
                  <a:srgbClr val="004E9C"/>
                </a:solidFill>
              </a:rPr>
              <a:t> </a:t>
            </a:r>
            <a:r>
              <a:rPr sz="2600" spc="-114" dirty="0">
                <a:solidFill>
                  <a:srgbClr val="004E9C"/>
                </a:solidFill>
              </a:rPr>
              <a:t>Tariff</a:t>
            </a:r>
            <a:r>
              <a:rPr sz="2600" spc="-225" dirty="0">
                <a:solidFill>
                  <a:srgbClr val="004E9C"/>
                </a:solidFill>
              </a:rPr>
              <a:t> </a:t>
            </a:r>
            <a:r>
              <a:rPr sz="2600" spc="-90" dirty="0">
                <a:solidFill>
                  <a:srgbClr val="004E9C"/>
                </a:solidFill>
              </a:rPr>
              <a:t>Elimination</a:t>
            </a:r>
            <a:r>
              <a:rPr sz="2600" spc="-240" dirty="0">
                <a:solidFill>
                  <a:srgbClr val="004E9C"/>
                </a:solidFill>
              </a:rPr>
              <a:t> </a:t>
            </a:r>
            <a:r>
              <a:rPr sz="2600" dirty="0">
                <a:solidFill>
                  <a:srgbClr val="004E9C"/>
                </a:solidFill>
              </a:rPr>
              <a:t>–</a:t>
            </a:r>
            <a:r>
              <a:rPr sz="2600" spc="-204" dirty="0">
                <a:solidFill>
                  <a:srgbClr val="004E9C"/>
                </a:solidFill>
              </a:rPr>
              <a:t> </a:t>
            </a:r>
            <a:r>
              <a:rPr sz="2600" spc="-85" dirty="0">
                <a:solidFill>
                  <a:srgbClr val="FFA213"/>
                </a:solidFill>
              </a:rPr>
              <a:t>Example</a:t>
            </a:r>
            <a:r>
              <a:rPr sz="2600" spc="-229" dirty="0">
                <a:solidFill>
                  <a:srgbClr val="FFA213"/>
                </a:solidFill>
              </a:rPr>
              <a:t> </a:t>
            </a:r>
            <a:r>
              <a:rPr sz="2600" dirty="0">
                <a:solidFill>
                  <a:srgbClr val="FFA213"/>
                </a:solidFill>
              </a:rPr>
              <a:t>–</a:t>
            </a:r>
            <a:r>
              <a:rPr sz="2600" spc="-204" dirty="0">
                <a:solidFill>
                  <a:srgbClr val="FFA213"/>
                </a:solidFill>
              </a:rPr>
              <a:t> </a:t>
            </a:r>
            <a:r>
              <a:rPr sz="2600" spc="-65" dirty="0">
                <a:solidFill>
                  <a:srgbClr val="FFA213"/>
                </a:solidFill>
              </a:rPr>
              <a:t>Day</a:t>
            </a:r>
            <a:r>
              <a:rPr sz="2600" spc="-215" dirty="0">
                <a:solidFill>
                  <a:srgbClr val="FFA213"/>
                </a:solidFill>
              </a:rPr>
              <a:t> </a:t>
            </a:r>
            <a:r>
              <a:rPr sz="2600" spc="-65" dirty="0">
                <a:solidFill>
                  <a:srgbClr val="FFA213"/>
                </a:solidFill>
              </a:rPr>
              <a:t>One</a:t>
            </a:r>
            <a:endParaRPr sz="2600"/>
          </a:p>
        </p:txBody>
      </p:sp>
      <p:sp>
        <p:nvSpPr>
          <p:cNvPr id="18" name="object 18"/>
          <p:cNvSpPr txBox="1"/>
          <p:nvPr/>
        </p:nvSpPr>
        <p:spPr>
          <a:xfrm>
            <a:off x="673100" y="1008634"/>
            <a:ext cx="5546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75764"/>
                </a:solidFill>
                <a:latin typeface="Arial"/>
                <a:cs typeface="Arial"/>
              </a:rPr>
              <a:t>Industrial goods </a:t>
            </a:r>
            <a:r>
              <a:rPr sz="2400" b="1" dirty="0">
                <a:solidFill>
                  <a:srgbClr val="475764"/>
                </a:solidFill>
                <a:latin typeface="Arial"/>
                <a:cs typeface="Arial"/>
              </a:rPr>
              <a:t>– Staging </a:t>
            </a:r>
            <a:r>
              <a:rPr sz="2400" b="1" spc="-5" dirty="0">
                <a:solidFill>
                  <a:srgbClr val="475764"/>
                </a:solidFill>
                <a:latin typeface="Arial"/>
                <a:cs typeface="Arial"/>
              </a:rPr>
              <a:t>Category</a:t>
            </a:r>
            <a:r>
              <a:rPr sz="2400" b="1" spc="-125" dirty="0">
                <a:solidFill>
                  <a:srgbClr val="475764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475764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679450" y="1746250"/>
          <a:ext cx="7597137" cy="4055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7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2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8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89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16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3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Tariff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E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EU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Tariff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E4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E45"/>
                    </a:solidFill>
                  </a:tcPr>
                </a:tc>
                <a:tc>
                  <a:txBody>
                    <a:bodyPr/>
                    <a:lstStyle/>
                    <a:p>
                      <a:pPr marL="193675" marR="46355" indent="-12382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</a:t>
                      </a:r>
                      <a:r>
                        <a:rPr sz="11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Duty  Rate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E45"/>
                    </a:solidFill>
                  </a:tcPr>
                </a:tc>
                <a:tc>
                  <a:txBody>
                    <a:bodyPr/>
                    <a:lstStyle/>
                    <a:p>
                      <a:pPr marL="300990" marR="154305" indent="-11938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EU</a:t>
                      </a:r>
                      <a:r>
                        <a:rPr sz="11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Duty  Rate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E4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42545" indent="4381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1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Staging  </a:t>
                      </a:r>
                      <a:r>
                        <a:rPr sz="1100" b="1" spc="-1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1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ateg</a:t>
                      </a:r>
                      <a:r>
                        <a:rPr sz="11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ry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E45"/>
                    </a:solidFill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CETA</a:t>
                      </a:r>
                      <a:r>
                        <a:rPr sz="1100" b="1" spc="-1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201930" marR="48895" indent="-121920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CA</a:t>
                      </a:r>
                      <a:r>
                        <a:rPr sz="1100" b="1" spc="-7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Duty  Rate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E45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sz="11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CETA </a:t>
                      </a:r>
                      <a:r>
                        <a:rPr sz="1100" b="1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00" b="1" spc="-8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EU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4295">
                        <a:lnSpc>
                          <a:spcPct val="100000"/>
                        </a:lnSpc>
                      </a:pPr>
                      <a:r>
                        <a:rPr sz="11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Duty</a:t>
                      </a:r>
                      <a:r>
                        <a:rPr sz="1100" b="1" spc="-7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Rate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62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E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3926.90.99.90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E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3926 90</a:t>
                      </a:r>
                      <a:r>
                        <a:rPr sz="11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E9C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67945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Other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articles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100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plastics  and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articles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other 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materials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headings 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39.01 to</a:t>
                      </a:r>
                      <a:r>
                        <a:rPr sz="110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39.14.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E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6.5%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E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6.5%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E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C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9685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0.0%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C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9685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0.0%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4011.10.00.00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E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4011 10</a:t>
                      </a:r>
                      <a:r>
                        <a:rPr sz="11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E9C"/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190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New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pneumatic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tires,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 rubber, of a kind used on  motor cars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(including 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station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wagons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1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racing  cars)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E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E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4.5%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E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C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032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0.0%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C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032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0.0%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7326.90.90.99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E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7326 90</a:t>
                      </a:r>
                      <a:r>
                        <a:rPr sz="11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E9C"/>
                    </a:solidFill>
                  </a:tcPr>
                </a:tc>
                <a:tc>
                  <a:txBody>
                    <a:bodyPr/>
                    <a:lstStyle/>
                    <a:p>
                      <a:pPr marL="685800" marR="102870" indent="-56134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Other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articles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iron</a:t>
                      </a:r>
                      <a:r>
                        <a:rPr sz="1100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  steel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E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6.5%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E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2.7%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E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C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9685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0.0%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C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19685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0.0%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3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8708.99.99.99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E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8708 99</a:t>
                      </a:r>
                      <a:r>
                        <a:rPr sz="11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E9C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44450" indent="63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Parts and accessories</a:t>
                      </a:r>
                      <a:r>
                        <a:rPr sz="1100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 the motor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vehicles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headings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87.01 to</a:t>
                      </a:r>
                      <a:r>
                        <a:rPr sz="1100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87.05. 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(Other -</a:t>
                      </a:r>
                      <a:r>
                        <a:rPr sz="1100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Other)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E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E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3.5%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E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1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C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0320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1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0.0%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C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0320" algn="ctr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1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0.0%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9001.40.90.00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E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397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9001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E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Spectacle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Lenses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E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E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2.9%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4E9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7780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C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9685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0.0%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C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9685" algn="ctr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004E9C"/>
                          </a:solidFill>
                          <a:latin typeface="Arial"/>
                          <a:cs typeface="Arial"/>
                        </a:rPr>
                        <a:t>0.0%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0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658" y="5835465"/>
            <a:ext cx="2378837" cy="82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794502"/>
            <a:ext cx="1645920" cy="82296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CA">
                <a:solidFill>
                  <a:srgbClr val="1F497D"/>
                </a:solidFill>
                <a:ea typeface="Calibri"/>
                <a:cs typeface="Times New Roman"/>
                <a:hlinkClick r:id="rId5"/>
              </a:rPr>
              <a:t>www.actionago.com</a:t>
            </a:r>
            <a:endParaRPr lang="en-CA">
              <a:solidFill>
                <a:srgbClr val="1F497D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4006</Words>
  <Application>Microsoft Macintosh PowerPoint</Application>
  <PresentationFormat>On-screen Show (4:3)</PresentationFormat>
  <Paragraphs>852</Paragraphs>
  <Slides>44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Calibri</vt:lpstr>
      <vt:lpstr>Tahoma</vt:lpstr>
      <vt:lpstr>Times New Roman</vt:lpstr>
      <vt:lpstr>Wingdings</vt:lpstr>
      <vt:lpstr>Office Theme</vt:lpstr>
      <vt:lpstr>3_Custom Design</vt:lpstr>
      <vt:lpstr>1_Custom Design</vt:lpstr>
      <vt:lpstr>Custom Design</vt:lpstr>
      <vt:lpstr>1_Office Theme</vt:lpstr>
      <vt:lpstr>CANADA EUROPEAN FREE TRADE AGREEMENT</vt:lpstr>
      <vt:lpstr>Agenda</vt:lpstr>
      <vt:lpstr>Canada – European Union Comprehensive Economic and Trade Agreement (CETA)</vt:lpstr>
      <vt:lpstr>CETA Timeline</vt:lpstr>
      <vt:lpstr>CETA – Translations……..</vt:lpstr>
      <vt:lpstr>Benefits to Canadian Importers and Service  Providers</vt:lpstr>
      <vt:lpstr>Benefits to Canadian  Exporters</vt:lpstr>
      <vt:lpstr>CETA – Tariff Eliminations and Reductions</vt:lpstr>
      <vt:lpstr>CETA - Tariff Elimination – Example – Day One</vt:lpstr>
      <vt:lpstr>Staging Categories - Must be taken into  consideration when determining duty rates</vt:lpstr>
      <vt:lpstr>Staging Categories – continued</vt:lpstr>
      <vt:lpstr>Example - Staging Categories</vt:lpstr>
      <vt:lpstr>Example - Staging Categories</vt:lpstr>
      <vt:lpstr>Example - Staging Categories</vt:lpstr>
      <vt:lpstr>Example - Staging Categories</vt:lpstr>
      <vt:lpstr>Staging Category for passenger vehicles into Canada</vt:lpstr>
      <vt:lpstr>Staging Category for passenger vehicles into Canada</vt:lpstr>
      <vt:lpstr>Staging Category for vehicles imported into the EU</vt:lpstr>
      <vt:lpstr>Staging Category for vehicles imported into the EU</vt:lpstr>
      <vt:lpstr>Example – Potential duty savings for Passenger Vehicles imported into Canada</vt:lpstr>
      <vt:lpstr>Requirements for claiming “CETA” on Canadian  imports</vt:lpstr>
      <vt:lpstr>Rules of Origin</vt:lpstr>
      <vt:lpstr>Cumulation of Origin</vt:lpstr>
      <vt:lpstr>Quota - issued for items in the following areas</vt:lpstr>
      <vt:lpstr>Canadian Rule of Origin – Vehicles under Tariff item 8703 exported from Canada into the EU</vt:lpstr>
      <vt:lpstr>EU Rule of Origin – Vehicles  under Tariff item 8703 exported  from the EU into Canada</vt:lpstr>
      <vt:lpstr>Cheese Quota</vt:lpstr>
      <vt:lpstr>Proof of Origin Requirements</vt:lpstr>
      <vt:lpstr>Declaration – Available in multiple languages</vt:lpstr>
      <vt:lpstr>About the declaration</vt:lpstr>
      <vt:lpstr>Transshipment</vt:lpstr>
      <vt:lpstr>Transshipment</vt:lpstr>
      <vt:lpstr>Sensitive Goods and Goods  with Special Considerations</vt:lpstr>
      <vt:lpstr>Some Practical Information for Claiming CETA</vt:lpstr>
      <vt:lpstr>Refunds under CETA</vt:lpstr>
      <vt:lpstr>Benefits of CETA in the EU</vt:lpstr>
      <vt:lpstr>Benefits of CETA in the EU</vt:lpstr>
      <vt:lpstr>Scope of Markets in the EU</vt:lpstr>
      <vt:lpstr>Scope of Markets in the EU</vt:lpstr>
      <vt:lpstr>Timeline for Implementation of CETA</vt:lpstr>
      <vt:lpstr>PowerPoint Presentation</vt:lpstr>
      <vt:lpstr>Government Resources – Canada</vt:lpstr>
      <vt:lpstr>Resources – EU</vt:lpstr>
      <vt:lpstr>Questions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Francois</dc:creator>
  <cp:lastModifiedBy>Microsoft Office User</cp:lastModifiedBy>
  <cp:revision>37</cp:revision>
  <cp:lastPrinted>2018-02-12T12:43:15Z</cp:lastPrinted>
  <dcterms:created xsi:type="dcterms:W3CDTF">2018-02-04T14:03:36Z</dcterms:created>
  <dcterms:modified xsi:type="dcterms:W3CDTF">2018-03-22T14:42:19Z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2018-02-04T00:00:00Z</vt:filetime>
  </property>
</Properties>
</file>