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8"/>
  </p:notesMasterIdLst>
  <p:handoutMasterIdLst>
    <p:handoutMasterId r:id="rId39"/>
  </p:handoutMasterIdLst>
  <p:sldIdLst>
    <p:sldId id="447" r:id="rId5"/>
    <p:sldId id="391" r:id="rId6"/>
    <p:sldId id="431" r:id="rId7"/>
    <p:sldId id="432" r:id="rId8"/>
    <p:sldId id="434" r:id="rId9"/>
    <p:sldId id="392" r:id="rId10"/>
    <p:sldId id="435" r:id="rId11"/>
    <p:sldId id="436" r:id="rId12"/>
    <p:sldId id="396" r:id="rId13"/>
    <p:sldId id="438" r:id="rId14"/>
    <p:sldId id="422" r:id="rId15"/>
    <p:sldId id="393" r:id="rId16"/>
    <p:sldId id="395" r:id="rId17"/>
    <p:sldId id="439" r:id="rId18"/>
    <p:sldId id="442" r:id="rId19"/>
    <p:sldId id="397" r:id="rId20"/>
    <p:sldId id="398" r:id="rId21"/>
    <p:sldId id="423" r:id="rId22"/>
    <p:sldId id="402" r:id="rId23"/>
    <p:sldId id="403" r:id="rId24"/>
    <p:sldId id="405" r:id="rId25"/>
    <p:sldId id="448" r:id="rId26"/>
    <p:sldId id="409" r:id="rId27"/>
    <p:sldId id="410" r:id="rId28"/>
    <p:sldId id="412" r:id="rId29"/>
    <p:sldId id="413" r:id="rId30"/>
    <p:sldId id="414" r:id="rId31"/>
    <p:sldId id="415" r:id="rId32"/>
    <p:sldId id="416" r:id="rId33"/>
    <p:sldId id="424" r:id="rId34"/>
    <p:sldId id="417" r:id="rId35"/>
    <p:sldId id="425" r:id="rId36"/>
    <p:sldId id="419"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2F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84" autoAdjust="0"/>
    <p:restoredTop sz="94737" autoAdjust="0"/>
  </p:normalViewPr>
  <p:slideViewPr>
    <p:cSldViewPr>
      <p:cViewPr varScale="1">
        <p:scale>
          <a:sx n="104" d="100"/>
          <a:sy n="104" d="100"/>
        </p:scale>
        <p:origin x="1056" y="19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86" d="100"/>
          <a:sy n="86" d="100"/>
        </p:scale>
        <p:origin x="3012"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r>
              <a:rPr lang="en-US"/>
              <a:t>Scarbrough International, Ltd.</a:t>
            </a:r>
          </a:p>
        </p:txBody>
      </p:sp>
      <p:sp>
        <p:nvSpPr>
          <p:cNvPr id="3" name="Date Placeholder 2"/>
          <p:cNvSpPr>
            <a:spLocks noGrp="1"/>
          </p:cNvSpPr>
          <p:nvPr>
            <p:ph type="dt" sz="quarter" idx="1"/>
          </p:nvPr>
        </p:nvSpPr>
        <p:spPr>
          <a:xfrm>
            <a:off x="3970938" y="0"/>
            <a:ext cx="3037840" cy="464820"/>
          </a:xfrm>
          <a:prstGeom prst="rect">
            <a:avLst/>
          </a:prstGeom>
        </p:spPr>
        <p:txBody>
          <a:bodyPr vert="horz" lIns="92830" tIns="46415" rIns="92830" bIns="46415" rtlCol="0"/>
          <a:lstStyle>
            <a:lvl1pPr algn="r">
              <a:defRPr sz="1200"/>
            </a:lvl1pPr>
          </a:lstStyle>
          <a:p>
            <a:r>
              <a:rPr lang="en-US" dirty="0"/>
              <a:t>5/4/2017</a:t>
            </a:r>
          </a:p>
        </p:txBody>
      </p:sp>
      <p:sp>
        <p:nvSpPr>
          <p:cNvPr id="4" name="Footer Placeholder 3"/>
          <p:cNvSpPr>
            <a:spLocks noGrp="1"/>
          </p:cNvSpPr>
          <p:nvPr>
            <p:ph type="ftr" sz="quarter" idx="2"/>
          </p:nvPr>
        </p:nvSpPr>
        <p:spPr>
          <a:xfrm>
            <a:off x="0" y="8829966"/>
            <a:ext cx="3037840" cy="464820"/>
          </a:xfrm>
          <a:prstGeom prst="rect">
            <a:avLst/>
          </a:prstGeom>
        </p:spPr>
        <p:txBody>
          <a:bodyPr vert="horz" lIns="92830" tIns="46415" rIns="92830" bIns="46415" rtlCol="0" anchor="b"/>
          <a:lstStyle>
            <a:lvl1pPr algn="l">
              <a:defRPr sz="1200"/>
            </a:lvl1pPr>
          </a:lstStyle>
          <a:p>
            <a:r>
              <a:rPr lang="en-US"/>
              <a:t>www.scarbrough-intl.com</a:t>
            </a:r>
          </a:p>
        </p:txBody>
      </p:sp>
      <p:sp>
        <p:nvSpPr>
          <p:cNvPr id="5" name="Slide Number Placeholder 4"/>
          <p:cNvSpPr>
            <a:spLocks noGrp="1"/>
          </p:cNvSpPr>
          <p:nvPr>
            <p:ph type="sldNum" sz="quarter" idx="3"/>
          </p:nvPr>
        </p:nvSpPr>
        <p:spPr>
          <a:xfrm>
            <a:off x="3970938" y="8829966"/>
            <a:ext cx="3037840" cy="464820"/>
          </a:xfrm>
          <a:prstGeom prst="rect">
            <a:avLst/>
          </a:prstGeom>
        </p:spPr>
        <p:txBody>
          <a:bodyPr vert="horz" lIns="92830" tIns="46415" rIns="92830" bIns="46415" rtlCol="0" anchor="b"/>
          <a:lstStyle>
            <a:lvl1pPr algn="r">
              <a:defRPr sz="1200"/>
            </a:lvl1pPr>
          </a:lstStyle>
          <a:p>
            <a:fld id="{8BEC426F-95FE-4124-9A57-11EA79B04AC5}" type="slidenum">
              <a:rPr lang="en-US" smtClean="0"/>
              <a:t>‹#›</a:t>
            </a:fld>
            <a:endParaRPr lang="en-US"/>
          </a:p>
        </p:txBody>
      </p:sp>
    </p:spTree>
    <p:extLst>
      <p:ext uri="{BB962C8B-B14F-4D97-AF65-F5344CB8AC3E}">
        <p14:creationId xmlns:p14="http://schemas.microsoft.com/office/powerpoint/2010/main" val="146984596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r>
              <a:rPr lang="en-US"/>
              <a:t>Scarbrough International, Ltd.</a:t>
            </a:r>
          </a:p>
        </p:txBody>
      </p:sp>
      <p:sp>
        <p:nvSpPr>
          <p:cNvPr id="3" name="Date Placeholder 2"/>
          <p:cNvSpPr>
            <a:spLocks noGrp="1"/>
          </p:cNvSpPr>
          <p:nvPr>
            <p:ph type="dt" idx="1"/>
          </p:nvPr>
        </p:nvSpPr>
        <p:spPr>
          <a:xfrm>
            <a:off x="3970938" y="0"/>
            <a:ext cx="3037840" cy="464820"/>
          </a:xfrm>
          <a:prstGeom prst="rect">
            <a:avLst/>
          </a:prstGeom>
        </p:spPr>
        <p:txBody>
          <a:bodyPr vert="horz" lIns="92830" tIns="46415" rIns="92830" bIns="46415" rtlCol="0"/>
          <a:lstStyle>
            <a:lvl1pPr algn="r">
              <a:defRPr sz="1200"/>
            </a:lvl1pPr>
          </a:lstStyle>
          <a:p>
            <a:fld id="{9D29DF3C-DD0A-4702-954B-45289CAC09B7}" type="datetimeFigureOut">
              <a:rPr lang="en-US" smtClean="0"/>
              <a:t>4/10/18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2830" tIns="46415" rIns="92830" bIns="46415" rtlCol="0" anchor="b"/>
          <a:lstStyle>
            <a:lvl1pPr algn="l">
              <a:defRPr sz="1200"/>
            </a:lvl1pPr>
          </a:lstStyle>
          <a:p>
            <a:r>
              <a:rPr lang="en-US"/>
              <a:t>www.scarbrough-intl.com</a:t>
            </a:r>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2830" tIns="46415" rIns="92830" bIns="46415" rtlCol="0" anchor="b"/>
          <a:lstStyle>
            <a:lvl1pPr algn="r">
              <a:defRPr sz="1200"/>
            </a:lvl1pPr>
          </a:lstStyle>
          <a:p>
            <a:fld id="{32C85620-8CAF-44CB-A9D8-F6491D9EE842}" type="slidenum">
              <a:rPr lang="en-US" smtClean="0"/>
              <a:t>‹#›</a:t>
            </a:fld>
            <a:endParaRPr lang="en-US"/>
          </a:p>
        </p:txBody>
      </p:sp>
    </p:spTree>
    <p:extLst>
      <p:ext uri="{BB962C8B-B14F-4D97-AF65-F5344CB8AC3E}">
        <p14:creationId xmlns:p14="http://schemas.microsoft.com/office/powerpoint/2010/main" val="628485036"/>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Scarbrough International, Ltd.</a:t>
            </a:r>
          </a:p>
        </p:txBody>
      </p:sp>
      <p:sp>
        <p:nvSpPr>
          <p:cNvPr id="5" name="Date Placeholder 4"/>
          <p:cNvSpPr>
            <a:spLocks noGrp="1"/>
          </p:cNvSpPr>
          <p:nvPr>
            <p:ph type="dt" idx="11"/>
          </p:nvPr>
        </p:nvSpPr>
        <p:spPr/>
        <p:txBody>
          <a:bodyPr/>
          <a:lstStyle/>
          <a:p>
            <a:r>
              <a:rPr lang="en-US"/>
              <a:t>10/16/2014</a:t>
            </a:r>
          </a:p>
        </p:txBody>
      </p:sp>
      <p:sp>
        <p:nvSpPr>
          <p:cNvPr id="6" name="Footer Placeholder 5"/>
          <p:cNvSpPr>
            <a:spLocks noGrp="1"/>
          </p:cNvSpPr>
          <p:nvPr>
            <p:ph type="ftr" sz="quarter" idx="12"/>
          </p:nvPr>
        </p:nvSpPr>
        <p:spPr/>
        <p:txBody>
          <a:bodyPr/>
          <a:lstStyle/>
          <a:p>
            <a:r>
              <a:rPr lang="en-US"/>
              <a:t>www.scarbrough-intl.com</a:t>
            </a:r>
          </a:p>
        </p:txBody>
      </p:sp>
      <p:sp>
        <p:nvSpPr>
          <p:cNvPr id="7" name="Slide Number Placeholder 6"/>
          <p:cNvSpPr>
            <a:spLocks noGrp="1"/>
          </p:cNvSpPr>
          <p:nvPr>
            <p:ph type="sldNum" sz="quarter" idx="13"/>
          </p:nvPr>
        </p:nvSpPr>
        <p:spPr/>
        <p:txBody>
          <a:bodyPr/>
          <a:lstStyle/>
          <a:p>
            <a:fld id="{923E17BA-1EA0-46FA-A242-606151816A3E}" type="slidenum">
              <a:rPr lang="en-US" smtClean="0"/>
              <a:t>33</a:t>
            </a:fld>
            <a:endParaRPr lang="en-US"/>
          </a:p>
        </p:txBody>
      </p:sp>
    </p:spTree>
    <p:extLst>
      <p:ext uri="{BB962C8B-B14F-4D97-AF65-F5344CB8AC3E}">
        <p14:creationId xmlns:p14="http://schemas.microsoft.com/office/powerpoint/2010/main" val="3706404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761C48B-0FF5-4EF9-A2A2-2DBEFE79085E}" type="datetimeFigureOut">
              <a:rPr lang="en-US" smtClean="0"/>
              <a:pPr/>
              <a:t>4/10/18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FC4EE-1107-49C5-BE56-C49B50F0A275}"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61C48B-0FF5-4EF9-A2A2-2DBEFE79085E}" type="datetimeFigureOut">
              <a:rPr lang="en-US" smtClean="0"/>
              <a:pPr/>
              <a:t>4/10/18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FC4EE-1107-49C5-BE56-C49B50F0A2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61C48B-0FF5-4EF9-A2A2-2DBEFE79085E}" type="datetimeFigureOut">
              <a:rPr lang="en-US" smtClean="0"/>
              <a:pPr/>
              <a:t>4/10/18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FC4EE-1107-49C5-BE56-C49B50F0A2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61C48B-0FF5-4EF9-A2A2-2DBEFE79085E}" type="datetimeFigureOut">
              <a:rPr lang="en-US" smtClean="0"/>
              <a:pPr/>
              <a:t>4/10/18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FC4EE-1107-49C5-BE56-C49B50F0A27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61C48B-0FF5-4EF9-A2A2-2DBEFE79085E}" type="datetimeFigureOut">
              <a:rPr lang="en-US" smtClean="0"/>
              <a:pPr/>
              <a:t>4/10/18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FC4EE-1107-49C5-BE56-C49B50F0A275}"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761C48B-0FF5-4EF9-A2A2-2DBEFE79085E}" type="datetimeFigureOut">
              <a:rPr lang="en-US" smtClean="0"/>
              <a:pPr/>
              <a:t>4/10/18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FC4EE-1107-49C5-BE56-C49B50F0A27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61C48B-0FF5-4EF9-A2A2-2DBEFE79085E}" type="datetimeFigureOut">
              <a:rPr lang="en-US" smtClean="0"/>
              <a:pPr/>
              <a:t>4/10/18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7FC4EE-1107-49C5-BE56-C49B50F0A275}"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7761C48B-0FF5-4EF9-A2A2-2DBEFE79085E}" type="datetimeFigureOut">
              <a:rPr lang="en-US" smtClean="0"/>
              <a:pPr/>
              <a:t>4/10/18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7FC4EE-1107-49C5-BE56-C49B50F0A27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61C48B-0FF5-4EF9-A2A2-2DBEFE79085E}" type="datetimeFigureOut">
              <a:rPr lang="en-US" smtClean="0"/>
              <a:pPr/>
              <a:t>4/10/18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FC4EE-1107-49C5-BE56-C49B50F0A2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61C48B-0FF5-4EF9-A2A2-2DBEFE79085E}" type="datetimeFigureOut">
              <a:rPr lang="en-US" smtClean="0"/>
              <a:pPr/>
              <a:t>4/10/18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FC4EE-1107-49C5-BE56-C49B50F0A275}"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61C48B-0FF5-4EF9-A2A2-2DBEFE79085E}" type="datetimeFigureOut">
              <a:rPr lang="en-US" smtClean="0"/>
              <a:pPr/>
              <a:t>4/10/18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FC4EE-1107-49C5-BE56-C49B50F0A27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761C48B-0FF5-4EF9-A2A2-2DBEFE79085E}" type="datetimeFigureOut">
              <a:rPr lang="en-US" smtClean="0"/>
              <a:pPr/>
              <a:t>4/10/18</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C7FC4EE-1107-49C5-BE56-C49B50F0A2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cra-arc.gc.ca/tx/bsnss/tpcs/gst-tps/rgstrng/menu-eng.html"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2.xml.rels><?xml version="1.0" encoding="UTF-8" standalone="yes"?>
<Relationships xmlns="http://schemas.openxmlformats.org/package/2006/relationships"><Relationship Id="rId8" Type="http://schemas.openxmlformats.org/officeDocument/2006/relationships/hyperlink" Target="http://www.nrcan.gc.ca/" TargetMode="External"/><Relationship Id="rId3" Type="http://schemas.openxmlformats.org/officeDocument/2006/relationships/hyperlink" Target="http://www.cbsa.gc.ca/trade-commerce/tariff-tarif/" TargetMode="External"/><Relationship Id="rId7" Type="http://schemas.openxmlformats.org/officeDocument/2006/relationships/hyperlink" Target="http://www.hc-sc.gc.ca/" TargetMode="External"/><Relationship Id="rId2" Type="http://schemas.openxmlformats.org/officeDocument/2006/relationships/hyperlink" Target="http://www.cbsa-asfc.gc.ca/" TargetMode="External"/><Relationship Id="rId1" Type="http://schemas.openxmlformats.org/officeDocument/2006/relationships/slideLayout" Target="../slideLayouts/slideLayout2.xml"/><Relationship Id="rId6" Type="http://schemas.openxmlformats.org/officeDocument/2006/relationships/hyperlink" Target="http://www.strategis.is.gc.ca/intro.html" TargetMode="External"/><Relationship Id="rId11" Type="http://schemas.openxmlformats.org/officeDocument/2006/relationships/image" Target="../media/image7.jpeg"/><Relationship Id="rId5" Type="http://schemas.openxmlformats.org/officeDocument/2006/relationships/hyperlink" Target="http://www.dfait-maeci.gc.ca/" TargetMode="External"/><Relationship Id="rId10" Type="http://schemas.openxmlformats.org/officeDocument/2006/relationships/image" Target="../media/image6.jpeg"/><Relationship Id="rId4" Type="http://schemas.openxmlformats.org/officeDocument/2006/relationships/hyperlink" Target="http://www.inspection.gc.ca/" TargetMode="External"/><Relationship Id="rId9" Type="http://schemas.openxmlformats.org/officeDocument/2006/relationships/hyperlink" Target="http://www.tc.gc.ca/"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0.jp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2800" dirty="0">
              <a:solidFill>
                <a:schemeClr val="bg1"/>
              </a:solidFill>
            </a:endParaRP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51292"/>
          <a:stretch/>
        </p:blipFill>
        <p:spPr>
          <a:xfrm>
            <a:off x="2907734" y="3505200"/>
            <a:ext cx="1481795" cy="828413"/>
          </a:xfrm>
          <a:prstGeom prst="rect">
            <a:avLst/>
          </a:prstGeom>
        </p:spPr>
      </p:pic>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t="51752"/>
          <a:stretch/>
        </p:blipFill>
        <p:spPr>
          <a:xfrm>
            <a:off x="4495800" y="3496810"/>
            <a:ext cx="1526246" cy="84519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0" y="4495800"/>
            <a:ext cx="3657600" cy="1828800"/>
          </a:xfrm>
          <a:prstGeom prst="rect">
            <a:avLst/>
          </a:prstGeom>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4288" y="1375677"/>
            <a:ext cx="3883025" cy="184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1022758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6477000" cy="1143000"/>
          </a:xfrm>
        </p:spPr>
        <p:txBody>
          <a:bodyPr vert="horz" lIns="91440" tIns="45720" rIns="91440" bIns="45720" rtlCol="0" anchor="ctr">
            <a:normAutofit/>
          </a:bodyPr>
          <a:lstStyle/>
          <a:p>
            <a:pPr algn="l"/>
            <a:r>
              <a:rPr lang="en-US" sz="3000" cap="small" dirty="0">
                <a:solidFill>
                  <a:schemeClr val="bg1"/>
                </a:solidFill>
              </a:rPr>
              <a:t>Should Your Client Register?</a:t>
            </a:r>
          </a:p>
        </p:txBody>
      </p:sp>
      <p:sp>
        <p:nvSpPr>
          <p:cNvPr id="3" name="Content Placeholder 2"/>
          <p:cNvSpPr>
            <a:spLocks noGrp="1"/>
          </p:cNvSpPr>
          <p:nvPr>
            <p:ph idx="1"/>
          </p:nvPr>
        </p:nvSpPr>
        <p:spPr>
          <a:xfrm>
            <a:off x="457200" y="1981200"/>
            <a:ext cx="8229600" cy="4144963"/>
          </a:xfrm>
        </p:spPr>
        <p:txBody>
          <a:bodyPr>
            <a:normAutofit/>
          </a:bodyPr>
          <a:lstStyle/>
          <a:p>
            <a:r>
              <a:rPr lang="en-US" sz="2800" dirty="0"/>
              <a:t>Most companies who chose to be NRI will choose to voluntarily register for GST/HST and fall into the category of carrying on business outside Canada since they regularly solicit orders for goods to be exported or delivered to Canada on a delivered duty paid basis</a:t>
            </a:r>
          </a:p>
          <a:p>
            <a:pPr marL="0" indent="0">
              <a:spcBef>
                <a:spcPts val="1200"/>
              </a:spcBef>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240996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6477000" cy="1143000"/>
          </a:xfrm>
        </p:spPr>
        <p:txBody>
          <a:bodyPr vert="horz" lIns="91440" tIns="45720" rIns="91440" bIns="45720" rtlCol="0" anchor="ctr">
            <a:normAutofit/>
          </a:bodyPr>
          <a:lstStyle/>
          <a:p>
            <a:pPr algn="l"/>
            <a:r>
              <a:rPr lang="en-US" sz="3000" cap="small" dirty="0">
                <a:solidFill>
                  <a:schemeClr val="bg1"/>
                </a:solidFill>
              </a:rPr>
              <a:t>Should your client Register?</a:t>
            </a:r>
          </a:p>
        </p:txBody>
      </p:sp>
      <p:sp>
        <p:nvSpPr>
          <p:cNvPr id="3" name="Content Placeholder 2"/>
          <p:cNvSpPr>
            <a:spLocks noGrp="1"/>
          </p:cNvSpPr>
          <p:nvPr>
            <p:ph idx="1"/>
          </p:nvPr>
        </p:nvSpPr>
        <p:spPr>
          <a:xfrm>
            <a:off x="457200" y="1981200"/>
            <a:ext cx="8229600" cy="4144963"/>
          </a:xfrm>
        </p:spPr>
        <p:txBody>
          <a:bodyPr>
            <a:normAutofit/>
          </a:bodyPr>
          <a:lstStyle/>
          <a:p>
            <a:pPr>
              <a:spcBef>
                <a:spcPts val="1200"/>
              </a:spcBef>
            </a:pPr>
            <a:r>
              <a:rPr lang="en-US" sz="2500" dirty="0"/>
              <a:t>If your client anticipates having more than 2 shipments into Canada where the Foreign Company is acting as the Importer of Record, </a:t>
            </a:r>
            <a:r>
              <a:rPr lang="en-US" sz="2500" i="1" dirty="0"/>
              <a:t>you should have them register</a:t>
            </a:r>
          </a:p>
          <a:p>
            <a:pPr marL="0" indent="0">
              <a:spcBef>
                <a:spcPts val="1200"/>
              </a:spcBef>
              <a:buNone/>
            </a:pPr>
            <a:endParaRPr lang="en-US" sz="2500" dirty="0"/>
          </a:p>
          <a:p>
            <a:pPr>
              <a:spcBef>
                <a:spcPts val="1200"/>
              </a:spcBef>
            </a:pPr>
            <a:r>
              <a:rPr lang="en-US" sz="2500" dirty="0"/>
              <a:t>If they do NOT register, they cannot charge the GST, they cannot collect the GST, but they still have to pay the GST upon importation</a:t>
            </a:r>
            <a:r>
              <a:rPr lang="en-US" dirty="0"/>
              <a:t>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1564325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304800"/>
            <a:ext cx="6553200" cy="1143000"/>
          </a:xfrm>
        </p:spPr>
        <p:txBody>
          <a:bodyPr vert="horz" lIns="91440" tIns="45720" rIns="91440" bIns="45720" rtlCol="0" anchor="ctr">
            <a:normAutofit/>
          </a:bodyPr>
          <a:lstStyle/>
          <a:p>
            <a:pPr algn="l"/>
            <a:r>
              <a:rPr lang="en-US" sz="3000" cap="small" dirty="0">
                <a:solidFill>
                  <a:schemeClr val="bg1"/>
                </a:solidFill>
              </a:rPr>
              <a:t>How does the GST work?</a:t>
            </a:r>
          </a:p>
        </p:txBody>
      </p:sp>
      <p:sp>
        <p:nvSpPr>
          <p:cNvPr id="3" name="Content Placeholder 2"/>
          <p:cNvSpPr>
            <a:spLocks noGrp="1"/>
          </p:cNvSpPr>
          <p:nvPr>
            <p:ph idx="1"/>
          </p:nvPr>
        </p:nvSpPr>
        <p:spPr>
          <a:xfrm>
            <a:off x="264090" y="1752600"/>
            <a:ext cx="8458200" cy="4800600"/>
          </a:xfrm>
        </p:spPr>
        <p:txBody>
          <a:bodyPr>
            <a:normAutofit fontScale="25000" lnSpcReduction="20000"/>
          </a:bodyPr>
          <a:lstStyle/>
          <a:p>
            <a:pPr>
              <a:spcBef>
                <a:spcPts val="1200"/>
              </a:spcBef>
            </a:pPr>
            <a:r>
              <a:rPr lang="en-US" sz="6300" dirty="0"/>
              <a:t>Like the European VAT</a:t>
            </a:r>
          </a:p>
          <a:p>
            <a:pPr>
              <a:spcBef>
                <a:spcPts val="1200"/>
              </a:spcBef>
            </a:pPr>
            <a:r>
              <a:rPr lang="en-US" sz="6300" dirty="0"/>
              <a:t>Can be claimed back by the Canadian Importer or Non Resident Importer providing they are registered for GST with Revenue Canada.</a:t>
            </a:r>
          </a:p>
          <a:p>
            <a:pPr>
              <a:spcBef>
                <a:spcPts val="1200"/>
              </a:spcBef>
            </a:pPr>
            <a:r>
              <a:rPr lang="en-US" sz="6300" dirty="0"/>
              <a:t>Non Resident importers must charge their Canadian customer the GST/HST depending on what province they are selling to </a:t>
            </a:r>
          </a:p>
          <a:p>
            <a:pPr>
              <a:spcBef>
                <a:spcPts val="1200"/>
              </a:spcBef>
            </a:pPr>
            <a:r>
              <a:rPr lang="en-US" sz="6300" dirty="0"/>
              <a:t>The GST/HST must be shown as a separate line on the commercial invoice</a:t>
            </a:r>
          </a:p>
          <a:p>
            <a:pPr>
              <a:spcBef>
                <a:spcPts val="1200"/>
              </a:spcBef>
            </a:pPr>
            <a:r>
              <a:rPr lang="en-US" sz="6300" dirty="0"/>
              <a:t>ONLY the GST is paid to customs when the goods are imported</a:t>
            </a:r>
          </a:p>
          <a:p>
            <a:pPr>
              <a:spcBef>
                <a:spcPts val="1200"/>
              </a:spcBef>
            </a:pPr>
            <a:r>
              <a:rPr lang="en-US" sz="6300" dirty="0"/>
              <a:t>You will receive a form from the CRA where you will indicate all the GST you paid (input tax credit) to Customs on import versus all the GST/HST you collected from your clients (plus/minus)</a:t>
            </a:r>
          </a:p>
          <a:p>
            <a:pPr>
              <a:spcBef>
                <a:spcPts val="1200"/>
              </a:spcBef>
            </a:pPr>
            <a:r>
              <a:rPr lang="en-US" sz="6300" dirty="0"/>
              <a:t>This amount will result in either a remittance to the Government or a refund</a:t>
            </a:r>
          </a:p>
          <a:p>
            <a:pPr>
              <a:spcBef>
                <a:spcPts val="1200"/>
              </a:spcBef>
            </a:pPr>
            <a:r>
              <a:rPr lang="en-US" sz="6300" dirty="0"/>
              <a:t>You can choose to file your GST/HST monthly, quarterly or yearly depending on the disbursements involved. Most companies chose quarterly reports.</a:t>
            </a:r>
          </a:p>
          <a:p>
            <a:pPr>
              <a:buFont typeface="Wingdings" pitchFamily="2" charset="2"/>
              <a:buChar char="Ø"/>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2405182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533400"/>
            <a:ext cx="6553200" cy="1143000"/>
          </a:xfrm>
        </p:spPr>
        <p:txBody>
          <a:bodyPr vert="horz" lIns="91440" tIns="45720" rIns="91440" bIns="45720" rtlCol="0" anchor="ctr">
            <a:normAutofit/>
          </a:bodyPr>
          <a:lstStyle/>
          <a:p>
            <a:pPr algn="l"/>
            <a:r>
              <a:rPr lang="en-US" sz="3000" cap="small" dirty="0">
                <a:solidFill>
                  <a:schemeClr val="bg1"/>
                </a:solidFill>
              </a:rPr>
              <a:t>Benefits</a:t>
            </a:r>
            <a:br>
              <a:rPr lang="en-US" sz="3000" cap="small" dirty="0">
                <a:solidFill>
                  <a:schemeClr val="bg1"/>
                </a:solidFill>
              </a:rPr>
            </a:br>
            <a:endParaRPr lang="en-US" sz="3000" cap="small" dirty="0">
              <a:solidFill>
                <a:schemeClr val="bg1"/>
              </a:solidFill>
            </a:endParaRPr>
          </a:p>
        </p:txBody>
      </p:sp>
      <p:sp>
        <p:nvSpPr>
          <p:cNvPr id="3" name="Content Placeholder 2"/>
          <p:cNvSpPr>
            <a:spLocks noGrp="1"/>
          </p:cNvSpPr>
          <p:nvPr>
            <p:ph idx="1"/>
          </p:nvPr>
        </p:nvSpPr>
        <p:spPr/>
        <p:txBody>
          <a:bodyPr>
            <a:normAutofit/>
          </a:bodyPr>
          <a:lstStyle/>
          <a:p>
            <a:r>
              <a:rPr lang="en-US" sz="2800" dirty="0"/>
              <a:t>The foreign importer gets the 5% GST that they paid on import refunded to them</a:t>
            </a:r>
          </a:p>
          <a:p>
            <a:r>
              <a:rPr lang="en-US" sz="2800" dirty="0"/>
              <a:t>They can also get back any GST paid for goods that were exported back into the country from which they were imported. (for example replacement, damaged, rejected).</a:t>
            </a:r>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2213278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533400"/>
            <a:ext cx="6553200" cy="1143000"/>
          </a:xfrm>
        </p:spPr>
        <p:txBody>
          <a:bodyPr vert="horz" lIns="91440" tIns="45720" rIns="91440" bIns="45720" rtlCol="0" anchor="ctr">
            <a:normAutofit/>
          </a:bodyPr>
          <a:lstStyle/>
          <a:p>
            <a:pPr algn="l"/>
            <a:r>
              <a:rPr lang="en-US" sz="3000" cap="small" dirty="0">
                <a:solidFill>
                  <a:schemeClr val="bg1"/>
                </a:solidFill>
              </a:rPr>
              <a:t>Obligations</a:t>
            </a:r>
            <a:br>
              <a:rPr lang="en-US" sz="3000" cap="small" dirty="0">
                <a:solidFill>
                  <a:schemeClr val="bg1"/>
                </a:solidFill>
              </a:rPr>
            </a:br>
            <a:endParaRPr lang="en-US" sz="3000" cap="small" dirty="0">
              <a:solidFill>
                <a:schemeClr val="bg1"/>
              </a:solidFill>
            </a:endParaRPr>
          </a:p>
        </p:txBody>
      </p:sp>
      <p:sp>
        <p:nvSpPr>
          <p:cNvPr id="3" name="Content Placeholder 2"/>
          <p:cNvSpPr>
            <a:spLocks noGrp="1"/>
          </p:cNvSpPr>
          <p:nvPr>
            <p:ph idx="1"/>
          </p:nvPr>
        </p:nvSpPr>
        <p:spPr>
          <a:xfrm>
            <a:off x="457200" y="1828800"/>
            <a:ext cx="8229600" cy="4297363"/>
          </a:xfrm>
        </p:spPr>
        <p:txBody>
          <a:bodyPr>
            <a:normAutofit/>
          </a:bodyPr>
          <a:lstStyle/>
          <a:p>
            <a:r>
              <a:rPr lang="en-US" dirty="0"/>
              <a:t>The NRI must establish an accounting system to:</a:t>
            </a:r>
          </a:p>
          <a:p>
            <a:pPr lvl="1">
              <a:buFont typeface="Arial" panose="020B0604020202020204" pitchFamily="34" charset="0"/>
              <a:buChar char="•"/>
            </a:pPr>
            <a:r>
              <a:rPr lang="en-US" dirty="0"/>
              <a:t>Identify all the taxes they collected on sales</a:t>
            </a:r>
          </a:p>
          <a:p>
            <a:pPr lvl="1">
              <a:buFont typeface="Arial" panose="020B0604020202020204" pitchFamily="34" charset="0"/>
              <a:buChar char="•"/>
            </a:pPr>
            <a:r>
              <a:rPr lang="en-US" dirty="0"/>
              <a:t>Identify all taxes they paid (called an Input Tax Credit).    </a:t>
            </a:r>
          </a:p>
          <a:p>
            <a:r>
              <a:rPr lang="en-US" dirty="0"/>
              <a:t>They will need to provide Customs with a security deposit of $5000.00 minimum or a surety bond (Cost is approximately $500.00 per year).</a:t>
            </a:r>
          </a:p>
          <a:p>
            <a:pPr lvl="0"/>
            <a:r>
              <a:rPr lang="en-US" sz="3000" dirty="0">
                <a:solidFill>
                  <a:prstClr val="black"/>
                </a:solidFill>
              </a:rPr>
              <a:t>Must remain registered for the GST for at least 1 year</a:t>
            </a:r>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286500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533400"/>
            <a:ext cx="6553200" cy="1143000"/>
          </a:xfrm>
        </p:spPr>
        <p:txBody>
          <a:bodyPr vert="horz" lIns="91440" tIns="45720" rIns="91440" bIns="45720" rtlCol="0" anchor="ctr">
            <a:normAutofit/>
          </a:bodyPr>
          <a:lstStyle/>
          <a:p>
            <a:pPr algn="l"/>
            <a:r>
              <a:rPr lang="en-US" sz="3000" cap="small" dirty="0">
                <a:solidFill>
                  <a:schemeClr val="bg1"/>
                </a:solidFill>
              </a:rPr>
              <a:t>Obligations</a:t>
            </a:r>
            <a:br>
              <a:rPr lang="en-US" sz="3000" cap="small" dirty="0">
                <a:solidFill>
                  <a:schemeClr val="bg1"/>
                </a:solidFill>
              </a:rPr>
            </a:br>
            <a:endParaRPr lang="en-US" sz="3000" cap="small" dirty="0">
              <a:solidFill>
                <a:schemeClr val="bg1"/>
              </a:solidFill>
            </a:endParaRPr>
          </a:p>
        </p:txBody>
      </p:sp>
      <p:sp>
        <p:nvSpPr>
          <p:cNvPr id="3" name="Content Placeholder 2"/>
          <p:cNvSpPr>
            <a:spLocks noGrp="1"/>
          </p:cNvSpPr>
          <p:nvPr>
            <p:ph idx="1"/>
          </p:nvPr>
        </p:nvSpPr>
        <p:spPr>
          <a:xfrm>
            <a:off x="228600" y="1682896"/>
            <a:ext cx="8229600" cy="4297363"/>
          </a:xfrm>
        </p:spPr>
        <p:txBody>
          <a:bodyPr>
            <a:normAutofit/>
          </a:bodyPr>
          <a:lstStyle/>
          <a:p>
            <a:r>
              <a:rPr lang="en-US" sz="2800" dirty="0"/>
              <a:t>Must maintain books and records in Canada for 6 years</a:t>
            </a:r>
          </a:p>
          <a:p>
            <a:r>
              <a:rPr lang="en-US" sz="2800" dirty="0"/>
              <a:t>Non-Residents can request permission to maintain books and records outside Canada by filling out a request form</a:t>
            </a:r>
          </a:p>
          <a:p>
            <a:r>
              <a:rPr lang="en-US" sz="2800" dirty="0"/>
              <a:t>Canadian Customs Brokers can also remit GST returns on behalf of their clients as well as maintain their books &amp; records</a:t>
            </a:r>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413560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6477000" cy="1143000"/>
          </a:xfrm>
        </p:spPr>
        <p:txBody>
          <a:bodyPr vert="horz" lIns="91440" tIns="45720" rIns="91440" bIns="45720" rtlCol="0" anchor="ctr">
            <a:normAutofit/>
          </a:bodyPr>
          <a:lstStyle/>
          <a:p>
            <a:pPr algn="l"/>
            <a:r>
              <a:rPr lang="en-US" sz="3000" cap="small" dirty="0">
                <a:solidFill>
                  <a:schemeClr val="bg1"/>
                </a:solidFill>
              </a:rPr>
              <a:t>How to Register</a:t>
            </a:r>
          </a:p>
        </p:txBody>
      </p:sp>
      <p:sp>
        <p:nvSpPr>
          <p:cNvPr id="3" name="Content Placeholder 2"/>
          <p:cNvSpPr>
            <a:spLocks noGrp="1"/>
          </p:cNvSpPr>
          <p:nvPr>
            <p:ph idx="1"/>
          </p:nvPr>
        </p:nvSpPr>
        <p:spPr/>
        <p:txBody>
          <a:bodyPr>
            <a:normAutofit/>
          </a:bodyPr>
          <a:lstStyle/>
          <a:p>
            <a:pPr>
              <a:spcBef>
                <a:spcPts val="1200"/>
              </a:spcBef>
            </a:pPr>
            <a:r>
              <a:rPr lang="en-US" sz="2500" dirty="0"/>
              <a:t>Fill out an application (RC1) to request a GST/Business number.  </a:t>
            </a:r>
          </a:p>
          <a:p>
            <a:pPr>
              <a:spcBef>
                <a:spcPts val="1200"/>
              </a:spcBef>
            </a:pPr>
            <a:r>
              <a:rPr lang="en-US" sz="2500" dirty="0"/>
              <a:t>Usually takes about 3 to 4 weeks to get a GST Number back, however the NRI is eligible to start claiming back any GST they paid the minute Revenue Canada receives their application </a:t>
            </a:r>
          </a:p>
          <a:p>
            <a:pPr>
              <a:spcBef>
                <a:spcPts val="1200"/>
              </a:spcBef>
            </a:pPr>
            <a:r>
              <a:rPr lang="en-US" sz="2500" dirty="0"/>
              <a:t>Any GST they have paid before sending that application to Revenue Canada cannot be claimed back retroactively, so it is important to make sure to apply before your 1</a:t>
            </a:r>
            <a:r>
              <a:rPr lang="en-US" sz="2500" baseline="30000" dirty="0"/>
              <a:t>st</a:t>
            </a:r>
            <a:r>
              <a:rPr lang="en-US" sz="2500" dirty="0"/>
              <a:t> importation into Canada</a:t>
            </a:r>
            <a:r>
              <a:rPr lang="en-US" dirty="0"/>
              <a:t>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2853998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6477000" cy="1143000"/>
          </a:xfrm>
        </p:spPr>
        <p:txBody>
          <a:bodyPr vert="horz" lIns="91440" tIns="45720" rIns="91440" bIns="45720" rtlCol="0" anchor="ctr">
            <a:normAutofit/>
          </a:bodyPr>
          <a:lstStyle/>
          <a:p>
            <a:pPr algn="l"/>
            <a:r>
              <a:rPr lang="en-US" sz="3000" cap="small" dirty="0">
                <a:solidFill>
                  <a:schemeClr val="bg1"/>
                </a:solidFill>
              </a:rPr>
              <a:t>GST/Business Number</a:t>
            </a:r>
          </a:p>
        </p:txBody>
      </p:sp>
      <p:sp>
        <p:nvSpPr>
          <p:cNvPr id="3" name="Content Placeholder 2"/>
          <p:cNvSpPr>
            <a:spLocks noGrp="1"/>
          </p:cNvSpPr>
          <p:nvPr>
            <p:ph idx="1"/>
          </p:nvPr>
        </p:nvSpPr>
        <p:spPr/>
        <p:txBody>
          <a:bodyPr>
            <a:normAutofit/>
          </a:bodyPr>
          <a:lstStyle/>
          <a:p>
            <a:pPr>
              <a:spcBef>
                <a:spcPts val="1200"/>
              </a:spcBef>
            </a:pPr>
            <a:r>
              <a:rPr lang="en-US" sz="2700" dirty="0"/>
              <a:t>Once the NRI receives this number, it will serve as an identification number for the company with Revenue Canada (like your U.S. IRS# or European VAT #)</a:t>
            </a:r>
          </a:p>
          <a:p>
            <a:pPr>
              <a:spcBef>
                <a:spcPts val="1200"/>
              </a:spcBef>
            </a:pPr>
            <a:r>
              <a:rPr lang="en-US" sz="2700" dirty="0"/>
              <a:t>It will also serve as an Importer Number (application must be made)</a:t>
            </a:r>
          </a:p>
          <a:p>
            <a:pPr>
              <a:spcBef>
                <a:spcPts val="1200"/>
              </a:spcBef>
            </a:pPr>
            <a:r>
              <a:rPr lang="en-US" sz="2700" dirty="0"/>
              <a:t>You will also need a Customs Bond for duties and taxes which costs $500.00.  </a:t>
            </a:r>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3509665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6477000" cy="1143000"/>
          </a:xfrm>
        </p:spPr>
        <p:txBody>
          <a:bodyPr vert="horz" lIns="91440" tIns="45720" rIns="91440" bIns="45720" rtlCol="0" anchor="ctr">
            <a:normAutofit/>
          </a:bodyPr>
          <a:lstStyle/>
          <a:p>
            <a:pPr algn="l"/>
            <a:r>
              <a:rPr lang="en-US" sz="3000" cap="small" dirty="0">
                <a:solidFill>
                  <a:schemeClr val="bg1"/>
                </a:solidFill>
              </a:rPr>
              <a:t>How do I Simplify the Process?</a:t>
            </a:r>
          </a:p>
        </p:txBody>
      </p:sp>
      <p:sp>
        <p:nvSpPr>
          <p:cNvPr id="3" name="Content Placeholder 2"/>
          <p:cNvSpPr>
            <a:spLocks noGrp="1"/>
          </p:cNvSpPr>
          <p:nvPr>
            <p:ph idx="1"/>
          </p:nvPr>
        </p:nvSpPr>
        <p:spPr>
          <a:xfrm>
            <a:off x="457200" y="1828800"/>
            <a:ext cx="8229600" cy="4297363"/>
          </a:xfrm>
        </p:spPr>
        <p:txBody>
          <a:bodyPr>
            <a:normAutofit fontScale="92500"/>
          </a:bodyPr>
          <a:lstStyle/>
          <a:p>
            <a:r>
              <a:rPr lang="en-US" sz="2800" dirty="0"/>
              <a:t>The entire registration process from A to Z can be taken care of by a Canadian Customs Broker providing they are familiar with the rules and regulations pertaining to Non-Resident Importers</a:t>
            </a:r>
          </a:p>
          <a:p>
            <a:r>
              <a:rPr lang="en-US" sz="2800" dirty="0"/>
              <a:t>Example of client who lost $30,000.00 because the broker did not register them</a:t>
            </a:r>
          </a:p>
          <a:p>
            <a:r>
              <a:rPr lang="en-US" sz="2800" dirty="0"/>
              <a:t>In any case if your client decides to be the Importer of Record, they will need a Canadian Customs Broker and they will need a Canadian Power of Attorney signed by an officer of the Company</a:t>
            </a:r>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2403329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5943600" cy="1143000"/>
          </a:xfrm>
        </p:spPr>
        <p:txBody>
          <a:bodyPr>
            <a:normAutofit/>
          </a:bodyPr>
          <a:lstStyle/>
          <a:p>
            <a:r>
              <a:rPr lang="en-CA" sz="3000" cap="small" dirty="0">
                <a:solidFill>
                  <a:schemeClr val="bg1"/>
                </a:solidFill>
              </a:rPr>
              <a:t>Scenario</a:t>
            </a:r>
            <a:r>
              <a:rPr lang="en-CA" sz="3000" dirty="0"/>
              <a:t> </a:t>
            </a:r>
            <a:r>
              <a:rPr lang="en-CA" sz="3000" cap="small" dirty="0">
                <a:solidFill>
                  <a:schemeClr val="bg1"/>
                </a:solidFill>
              </a:rPr>
              <a:t>1</a:t>
            </a:r>
          </a:p>
        </p:txBody>
      </p:sp>
      <p:sp>
        <p:nvSpPr>
          <p:cNvPr id="3" name="Content Placeholder 2"/>
          <p:cNvSpPr>
            <a:spLocks noGrp="1"/>
          </p:cNvSpPr>
          <p:nvPr>
            <p:ph idx="1"/>
          </p:nvPr>
        </p:nvSpPr>
        <p:spPr>
          <a:xfrm>
            <a:off x="228600" y="1752600"/>
            <a:ext cx="8458200" cy="4876800"/>
          </a:xfrm>
        </p:spPr>
        <p:txBody>
          <a:bodyPr>
            <a:normAutofit fontScale="92500" lnSpcReduction="10000"/>
          </a:bodyPr>
          <a:lstStyle/>
          <a:p>
            <a:r>
              <a:rPr lang="en-CA" sz="2900" dirty="0"/>
              <a:t>Foreign vendor sells to a company in Canada where that Canadian company acts as the Importer of Record however the goods are drop-shipped from another country to Canada</a:t>
            </a:r>
          </a:p>
          <a:p>
            <a:endParaRPr lang="en-CA" dirty="0"/>
          </a:p>
          <a:p>
            <a:pPr lvl="2">
              <a:lnSpc>
                <a:spcPct val="120000"/>
              </a:lnSpc>
              <a:spcBef>
                <a:spcPts val="600"/>
              </a:spcBef>
            </a:pPr>
            <a:r>
              <a:rPr lang="en-CA" dirty="0"/>
              <a:t>Canadian importer is responsible for customs clearance, duties and taxes</a:t>
            </a:r>
          </a:p>
          <a:p>
            <a:pPr lvl="2">
              <a:lnSpc>
                <a:spcPct val="120000"/>
              </a:lnSpc>
              <a:spcBef>
                <a:spcPts val="600"/>
              </a:spcBef>
            </a:pPr>
            <a:r>
              <a:rPr lang="en-CA" dirty="0"/>
              <a:t>Commercial Invoice or Canada Customs Invoice is required </a:t>
            </a:r>
          </a:p>
          <a:p>
            <a:pPr marL="914400" lvl="2" indent="0">
              <a:lnSpc>
                <a:spcPct val="120000"/>
              </a:lnSpc>
              <a:spcBef>
                <a:spcPts val="600"/>
              </a:spcBef>
              <a:buNone/>
            </a:pPr>
            <a:r>
              <a:rPr lang="en-CA" b="1" dirty="0"/>
              <a:t>(the 1</a:t>
            </a:r>
            <a:r>
              <a:rPr lang="en-CA" b="1" baseline="30000" dirty="0"/>
              <a:t>st</a:t>
            </a:r>
            <a:r>
              <a:rPr lang="en-CA" b="1" dirty="0"/>
              <a:t> sale rule does not apply in Canada, has to be the invoice of sale between the US Company and the Canadian Company).</a:t>
            </a:r>
          </a:p>
          <a:p>
            <a:pPr lvl="2">
              <a:lnSpc>
                <a:spcPct val="120000"/>
              </a:lnSpc>
              <a:spcBef>
                <a:spcPts val="600"/>
              </a:spcBef>
            </a:pPr>
            <a:r>
              <a:rPr lang="en-CA" dirty="0"/>
              <a:t>NAFTA is not applicable unless the goods are coming from Mexico however other tariff treatments may be applicable according to agreements with other countries </a:t>
            </a:r>
          </a:p>
          <a:p>
            <a:pPr marL="914400" lvl="2" indent="0">
              <a:lnSpc>
                <a:spcPct val="120000"/>
              </a:lnSpc>
              <a:spcBef>
                <a:spcPts val="600"/>
              </a:spcBef>
              <a:buNone/>
            </a:pPr>
            <a:r>
              <a:rPr lang="en-CA" dirty="0"/>
              <a:t>(ex:  GPT – China, LDDC – Bangladesh…).</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2619071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28800"/>
            <a:ext cx="9144000" cy="1470025"/>
          </a:xfrm>
        </p:spPr>
        <p:txBody>
          <a:bodyPr>
            <a:normAutofit/>
          </a:bodyPr>
          <a:lstStyle/>
          <a:p>
            <a:pPr algn="ctr"/>
            <a:r>
              <a:rPr lang="en-CA" sz="4000" cap="small" dirty="0">
                <a:solidFill>
                  <a:schemeClr val="tx1"/>
                </a:solidFill>
              </a:rPr>
              <a:t>Non-Resident Importing </a:t>
            </a:r>
            <a:br>
              <a:rPr lang="en-CA" sz="4000" cap="small" dirty="0">
                <a:solidFill>
                  <a:schemeClr val="tx1"/>
                </a:solidFill>
              </a:rPr>
            </a:br>
            <a:r>
              <a:rPr lang="en-CA" sz="4000" cap="small" dirty="0">
                <a:solidFill>
                  <a:schemeClr val="tx1"/>
                </a:solidFill>
              </a:rPr>
              <a:t>into Canada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29000" y="3368404"/>
            <a:ext cx="2180516" cy="2464633"/>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1857596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5410200" cy="1143000"/>
          </a:xfrm>
        </p:spPr>
        <p:txBody>
          <a:bodyPr vert="horz" lIns="91440" tIns="45720" rIns="91440" bIns="45720" rtlCol="0" anchor="ctr">
            <a:normAutofit/>
          </a:bodyPr>
          <a:lstStyle/>
          <a:p>
            <a:r>
              <a:rPr lang="en-CA" sz="3000" cap="small" dirty="0">
                <a:solidFill>
                  <a:schemeClr val="bg1"/>
                </a:solidFill>
              </a:rPr>
              <a:t>Scenario 2</a:t>
            </a:r>
          </a:p>
        </p:txBody>
      </p:sp>
      <p:sp>
        <p:nvSpPr>
          <p:cNvPr id="3" name="Content Placeholder 2"/>
          <p:cNvSpPr>
            <a:spLocks noGrp="1"/>
          </p:cNvSpPr>
          <p:nvPr>
            <p:ph idx="1"/>
          </p:nvPr>
        </p:nvSpPr>
        <p:spPr>
          <a:xfrm>
            <a:off x="152400" y="1600200"/>
            <a:ext cx="8686800" cy="4953000"/>
          </a:xfrm>
        </p:spPr>
        <p:txBody>
          <a:bodyPr>
            <a:normAutofit lnSpcReduction="10000"/>
          </a:bodyPr>
          <a:lstStyle/>
          <a:p>
            <a:r>
              <a:rPr lang="en-CA" sz="2500" dirty="0"/>
              <a:t>Foreign Company planning to act as the Importer of Record once or twice</a:t>
            </a:r>
            <a:endParaRPr lang="en-CA" dirty="0"/>
          </a:p>
          <a:p>
            <a:pPr lvl="2"/>
            <a:r>
              <a:rPr lang="en-CA" sz="2000" dirty="0"/>
              <a:t>No need for Foreign Company to register for GST</a:t>
            </a:r>
          </a:p>
          <a:p>
            <a:pPr lvl="2"/>
            <a:r>
              <a:rPr lang="en-CA" sz="2000" dirty="0"/>
              <a:t>Use the flow through method where they are allowed to charge their Canadian client the GST of 5% and the Canadian client can use the B3 (7501) as proof to claim back their GST from the Canadian Government</a:t>
            </a:r>
          </a:p>
          <a:p>
            <a:pPr lvl="2"/>
            <a:r>
              <a:rPr lang="en-CA" sz="2000" dirty="0"/>
              <a:t>In addition, a Canadian POA is required (signed by officer)</a:t>
            </a:r>
          </a:p>
          <a:p>
            <a:pPr lvl="2"/>
            <a:r>
              <a:rPr lang="en-CA" sz="2000" dirty="0"/>
              <a:t>All the requirements mentioned in Scenario 1 will be applicable</a:t>
            </a:r>
          </a:p>
          <a:p>
            <a:pPr lvl="2"/>
            <a:r>
              <a:rPr lang="en-CA" sz="2000" dirty="0"/>
              <a:t>Full legal company name, address, telephone number and name of the President of the Company will be required</a:t>
            </a:r>
          </a:p>
          <a:p>
            <a:pPr lvl="2"/>
            <a:r>
              <a:rPr lang="en-CA" sz="2000" dirty="0"/>
              <a:t>Once that is done, we can apply for an Importer Number on behalf of the client</a:t>
            </a:r>
          </a:p>
          <a:p>
            <a:pPr marL="914400" lvl="2" indent="0">
              <a:buNone/>
            </a:pPr>
            <a:r>
              <a:rPr lang="en-CA" sz="2000" i="1" dirty="0"/>
              <a:t>*Note: an Importer Number and GST Number are </a:t>
            </a:r>
            <a:r>
              <a:rPr lang="en-CA" sz="2000" b="1" i="1" dirty="0"/>
              <a:t>not</a:t>
            </a:r>
            <a:r>
              <a:rPr lang="en-CA" sz="2000" i="1" dirty="0"/>
              <a:t> the same thing</a:t>
            </a:r>
          </a:p>
          <a:p>
            <a:pPr lvl="1">
              <a:buFont typeface="Arial" panose="020B0604020202020204" pitchFamily="34" charset="0"/>
              <a:buChar char="•"/>
            </a:pPr>
            <a:endParaRPr lang="en-CA"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434378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04800"/>
            <a:ext cx="7467600" cy="1143000"/>
          </a:xfrm>
        </p:spPr>
        <p:txBody>
          <a:bodyPr vert="horz" lIns="91440" tIns="45720" rIns="91440" bIns="45720" rtlCol="0" anchor="ctr">
            <a:normAutofit/>
          </a:bodyPr>
          <a:lstStyle/>
          <a:p>
            <a:r>
              <a:rPr lang="en-US" sz="3000" cap="small" dirty="0">
                <a:solidFill>
                  <a:schemeClr val="bg1"/>
                </a:solidFill>
              </a:rPr>
              <a:t>Ways of Dealing with GST in this Case</a:t>
            </a:r>
          </a:p>
        </p:txBody>
      </p:sp>
      <p:sp>
        <p:nvSpPr>
          <p:cNvPr id="3" name="Content Placeholder 2"/>
          <p:cNvSpPr>
            <a:spLocks noGrp="1"/>
          </p:cNvSpPr>
          <p:nvPr>
            <p:ph idx="1"/>
          </p:nvPr>
        </p:nvSpPr>
        <p:spPr>
          <a:xfrm>
            <a:off x="381000" y="2209800"/>
            <a:ext cx="8229600" cy="2697163"/>
          </a:xfrm>
        </p:spPr>
        <p:txBody>
          <a:bodyPr/>
          <a:lstStyle/>
          <a:p>
            <a:pPr lvl="2"/>
            <a:r>
              <a:rPr lang="en-US" dirty="0"/>
              <a:t>Send the shipment DDP excluding GST which will be for the account of the consignee</a:t>
            </a:r>
          </a:p>
          <a:p>
            <a:pPr marL="914400" lvl="2" indent="0">
              <a:buNone/>
            </a:pPr>
            <a:endParaRPr lang="en-US" dirty="0"/>
          </a:p>
          <a:p>
            <a:pPr lvl="2"/>
            <a:r>
              <a:rPr lang="en-US" dirty="0"/>
              <a:t>Have the Customs Broker bill everything back to the agent except for the GST which the Canadian Broker will bill to the Consignee in Canada</a:t>
            </a:r>
          </a:p>
          <a:p>
            <a:pPr lvl="2" indent="-342900"/>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33242861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57400" y="304800"/>
            <a:ext cx="6096000" cy="1143000"/>
          </a:xfrm>
        </p:spPr>
        <p:txBody>
          <a:bodyPr>
            <a:normAutofit/>
          </a:bodyPr>
          <a:lstStyle/>
          <a:p>
            <a:pPr algn="l"/>
            <a:r>
              <a:rPr lang="en-CA" sz="3000" cap="small" dirty="0">
                <a:solidFill>
                  <a:schemeClr val="bg1"/>
                </a:solidFill>
              </a:rPr>
              <a:t>Things to Remember</a:t>
            </a:r>
          </a:p>
        </p:txBody>
      </p:sp>
      <p:sp>
        <p:nvSpPr>
          <p:cNvPr id="3" name="Content Placeholder 2"/>
          <p:cNvSpPr>
            <a:spLocks noGrp="1"/>
          </p:cNvSpPr>
          <p:nvPr>
            <p:ph idx="1"/>
          </p:nvPr>
        </p:nvSpPr>
        <p:spPr>
          <a:xfrm>
            <a:off x="381000" y="1754832"/>
            <a:ext cx="8229600" cy="4525963"/>
          </a:xfrm>
        </p:spPr>
        <p:txBody>
          <a:bodyPr anchor="ctr">
            <a:normAutofit fontScale="55000" lnSpcReduction="20000"/>
          </a:bodyPr>
          <a:lstStyle/>
          <a:p>
            <a:pPr marL="0" indent="0">
              <a:buNone/>
            </a:pPr>
            <a:endParaRPr lang="en-CA" dirty="0"/>
          </a:p>
          <a:p>
            <a:pPr marL="0" indent="0">
              <a:buNone/>
            </a:pPr>
            <a:endParaRPr lang="en-CA" sz="2800" dirty="0"/>
          </a:p>
          <a:p>
            <a:pPr marL="0" indent="0">
              <a:buNone/>
            </a:pPr>
            <a:r>
              <a:rPr lang="en-CA" sz="3600" b="1" dirty="0"/>
              <a:t>1.   LVS SHIPMENTS:</a:t>
            </a:r>
          </a:p>
          <a:p>
            <a:pPr marL="0" indent="0">
              <a:buNone/>
            </a:pPr>
            <a:endParaRPr lang="en-CA" sz="3600" dirty="0"/>
          </a:p>
          <a:p>
            <a:pPr lvl="1">
              <a:buFont typeface="Arial" pitchFamily="34" charset="0"/>
              <a:buChar char="•"/>
            </a:pPr>
            <a:r>
              <a:rPr lang="en-CA" sz="3600" dirty="0"/>
              <a:t>Low Value Shipments are defined as any shipment that is under $2500.00 CAD and come in by Fed Ex, UPS or DHL and are approved by customs to pass under the LVS system</a:t>
            </a:r>
          </a:p>
          <a:p>
            <a:pPr marL="457200" lvl="1" indent="0">
              <a:buNone/>
            </a:pPr>
            <a:endParaRPr lang="en-CA" sz="3600" dirty="0"/>
          </a:p>
          <a:p>
            <a:pPr lvl="1">
              <a:buFont typeface="Arial" pitchFamily="34" charset="0"/>
              <a:buChar char="•"/>
            </a:pPr>
            <a:r>
              <a:rPr lang="en-CA" sz="3600" dirty="0"/>
              <a:t>Shipments subject to OGD’s or paperwork that reads “Value for Customs $1.00” will usually get refused on the LVS system</a:t>
            </a:r>
          </a:p>
          <a:p>
            <a:pPr marL="457200" lvl="1" indent="0">
              <a:buNone/>
            </a:pPr>
            <a:endParaRPr lang="en-CA" sz="3600" dirty="0"/>
          </a:p>
          <a:p>
            <a:pPr lvl="1">
              <a:buFont typeface="Arial" pitchFamily="34" charset="0"/>
              <a:buChar char="•"/>
            </a:pPr>
            <a:r>
              <a:rPr lang="en-CA" sz="3600" dirty="0"/>
              <a:t>Shipments are delivered to client prior to the broker doing any paperwork for Customs</a:t>
            </a:r>
          </a:p>
          <a:p>
            <a:pPr marL="457200" lvl="1" indent="0">
              <a:buNone/>
            </a:pPr>
            <a:endParaRPr lang="en-CA" sz="3600" dirty="0"/>
          </a:p>
          <a:p>
            <a:pPr lvl="1">
              <a:buFont typeface="Arial" pitchFamily="34" charset="0"/>
              <a:buChar char="•"/>
            </a:pPr>
            <a:r>
              <a:rPr lang="en-CA" sz="3600" dirty="0"/>
              <a:t>Rules different than the USA</a:t>
            </a:r>
          </a:p>
          <a:p>
            <a:endParaRPr lang="en-CA" sz="2800" dirty="0"/>
          </a:p>
          <a:p>
            <a:pPr>
              <a:buFont typeface="Wingdings" pitchFamily="2" charset="2"/>
              <a:buChar char="Ø"/>
            </a:pPr>
            <a:endParaRPr lang="en-CA" dirty="0"/>
          </a:p>
          <a:p>
            <a:pPr>
              <a:buFont typeface="Wingdings" pitchFamily="2" charset="2"/>
              <a:buChar char="Ø"/>
            </a:pPr>
            <a:endParaRPr lang="en-CA"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2641732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2057400" y="304800"/>
            <a:ext cx="6096000" cy="1143000"/>
          </a:xfrm>
        </p:spPr>
        <p:txBody>
          <a:bodyPr>
            <a:normAutofit/>
          </a:bodyPr>
          <a:lstStyle/>
          <a:p>
            <a:pPr algn="l"/>
            <a:r>
              <a:rPr lang="en-CA" sz="3000" cap="small" dirty="0">
                <a:solidFill>
                  <a:schemeClr val="bg1"/>
                </a:solidFill>
              </a:rPr>
              <a:t>Things to Remember</a:t>
            </a:r>
          </a:p>
        </p:txBody>
      </p:sp>
      <p:sp>
        <p:nvSpPr>
          <p:cNvPr id="3" name="Content Placeholder 2"/>
          <p:cNvSpPr>
            <a:spLocks noGrp="1"/>
          </p:cNvSpPr>
          <p:nvPr>
            <p:ph idx="1"/>
          </p:nvPr>
        </p:nvSpPr>
        <p:spPr>
          <a:xfrm>
            <a:off x="381000" y="1828800"/>
            <a:ext cx="8229600" cy="4525963"/>
          </a:xfrm>
        </p:spPr>
        <p:txBody>
          <a:bodyPr>
            <a:normAutofit/>
          </a:bodyPr>
          <a:lstStyle/>
          <a:p>
            <a:pPr marL="0" indent="0">
              <a:buNone/>
            </a:pPr>
            <a:r>
              <a:rPr lang="en-CA" sz="2400" b="1" dirty="0"/>
              <a:t>2. Importer Numbers:</a:t>
            </a:r>
          </a:p>
          <a:p>
            <a:pPr marL="1200150" lvl="2" indent="-342900"/>
            <a:r>
              <a:rPr lang="en-CA" dirty="0"/>
              <a:t>Customers using their Importer Number for the 1</a:t>
            </a:r>
            <a:r>
              <a:rPr lang="en-CA" baseline="30000" dirty="0"/>
              <a:t>st</a:t>
            </a:r>
            <a:r>
              <a:rPr lang="en-CA" dirty="0"/>
              <a:t> time will automatically get referred for exam at least for the 1</a:t>
            </a:r>
            <a:r>
              <a:rPr lang="en-CA" baseline="30000" dirty="0"/>
              <a:t>st</a:t>
            </a:r>
            <a:r>
              <a:rPr lang="en-CA" dirty="0"/>
              <a:t> shipment if not the 1</a:t>
            </a:r>
            <a:r>
              <a:rPr lang="en-CA" baseline="30000" dirty="0"/>
              <a:t>st</a:t>
            </a:r>
            <a:r>
              <a:rPr lang="en-CA" dirty="0"/>
              <a:t> few shipments which can lead to expensive examination charges in some cases.	</a:t>
            </a:r>
          </a:p>
          <a:p>
            <a:pPr marL="0" lvl="0" indent="0">
              <a:buNone/>
            </a:pPr>
            <a:r>
              <a:rPr lang="en-CA" sz="2400" b="1" dirty="0">
                <a:solidFill>
                  <a:prstClr val="black"/>
                </a:solidFill>
              </a:rPr>
              <a:t>3. Compliance:</a:t>
            </a:r>
            <a:endParaRPr lang="en-CA" sz="2400" dirty="0">
              <a:solidFill>
                <a:prstClr val="black"/>
              </a:solidFill>
            </a:endParaRPr>
          </a:p>
          <a:p>
            <a:pPr lvl="2"/>
            <a:r>
              <a:rPr lang="en-CA" dirty="0">
                <a:solidFill>
                  <a:prstClr val="black"/>
                </a:solidFill>
              </a:rPr>
              <a:t>When you become the Importer of Record it automatically transfers any and all responsibility for the import to your company in the eyes of Canada Customs; for example tariff classification, origin, tariff treatment….</a:t>
            </a:r>
          </a:p>
          <a:p>
            <a:pPr lvl="1">
              <a:buFont typeface="Arial" pitchFamily="34" charset="0"/>
              <a:buChar char="•"/>
            </a:pPr>
            <a:endParaRPr lang="en-CA"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1725255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2057400" y="304800"/>
            <a:ext cx="6096000" cy="1143000"/>
          </a:xfrm>
        </p:spPr>
        <p:txBody>
          <a:bodyPr>
            <a:normAutofit/>
          </a:bodyPr>
          <a:lstStyle/>
          <a:p>
            <a:pPr algn="l"/>
            <a:r>
              <a:rPr lang="en-CA" sz="3000" cap="small" dirty="0">
                <a:solidFill>
                  <a:schemeClr val="bg1"/>
                </a:solidFill>
              </a:rPr>
              <a:t>Things to Remember</a:t>
            </a:r>
          </a:p>
        </p:txBody>
      </p:sp>
      <p:sp>
        <p:nvSpPr>
          <p:cNvPr id="3" name="Content Placeholder 2"/>
          <p:cNvSpPr>
            <a:spLocks noGrp="1"/>
          </p:cNvSpPr>
          <p:nvPr>
            <p:ph idx="1"/>
          </p:nvPr>
        </p:nvSpPr>
        <p:spPr>
          <a:xfrm>
            <a:off x="457200" y="1905000"/>
            <a:ext cx="8382000" cy="4267200"/>
          </a:xfrm>
        </p:spPr>
        <p:txBody>
          <a:bodyPr>
            <a:normAutofit fontScale="85000" lnSpcReduction="10000"/>
          </a:bodyPr>
          <a:lstStyle/>
          <a:p>
            <a:pPr marL="0" indent="0">
              <a:buNone/>
            </a:pPr>
            <a:r>
              <a:rPr lang="en-CA" sz="2400" b="1" dirty="0"/>
              <a:t>4. End Use:</a:t>
            </a:r>
          </a:p>
          <a:p>
            <a:pPr lvl="1">
              <a:buFont typeface="Arial" pitchFamily="34" charset="0"/>
              <a:buChar char="•"/>
            </a:pPr>
            <a:r>
              <a:rPr lang="en-CA" sz="2000" dirty="0">
                <a:solidFill>
                  <a:prstClr val="black"/>
                </a:solidFill>
              </a:rPr>
              <a:t>We have annex codes or certain classification codes based on end use that reduce or remove the customs duty on certain items so where applicable, it’s important to ask the client. ex: all fabric for use in the manufacture of clothing is now duty free from all Countries</a:t>
            </a:r>
          </a:p>
          <a:p>
            <a:pPr marL="457200" lvl="1" indent="0">
              <a:buNone/>
            </a:pPr>
            <a:endParaRPr lang="en-CA" sz="2000" dirty="0">
              <a:solidFill>
                <a:prstClr val="black"/>
              </a:solidFill>
            </a:endParaRPr>
          </a:p>
          <a:p>
            <a:pPr marL="0" indent="0">
              <a:buNone/>
            </a:pPr>
            <a:r>
              <a:rPr lang="en-CA" sz="2400" b="1" dirty="0"/>
              <a:t>5. Valuation:</a:t>
            </a:r>
          </a:p>
          <a:p>
            <a:endParaRPr lang="en-CA" sz="2400" b="1" dirty="0"/>
          </a:p>
          <a:p>
            <a:pPr lvl="1">
              <a:buFont typeface="Arial" pitchFamily="34" charset="0"/>
              <a:buChar char="•"/>
            </a:pPr>
            <a:r>
              <a:rPr lang="en-CA" sz="2400" dirty="0"/>
              <a:t>The commercial invoice must reflect the true selling price between the Vendor and the client in Canada</a:t>
            </a:r>
          </a:p>
          <a:p>
            <a:endParaRPr lang="en-CA" sz="2800" dirty="0"/>
          </a:p>
          <a:p>
            <a:pPr lvl="1">
              <a:buFont typeface="Arial" pitchFamily="34" charset="0"/>
              <a:buChar char="•"/>
            </a:pPr>
            <a:r>
              <a:rPr lang="en-CA" sz="2400" dirty="0"/>
              <a:t>If there is no sale price prior to the shipment leaving for Canada, you can use the 1</a:t>
            </a:r>
            <a:r>
              <a:rPr lang="en-CA" sz="2400" baseline="30000" dirty="0"/>
              <a:t>st</a:t>
            </a:r>
            <a:r>
              <a:rPr lang="en-CA" sz="2400" dirty="0"/>
              <a:t> sale rule but only if the goods are shipped directly from their point of loading and have not cleared U.S Customs.</a:t>
            </a:r>
          </a:p>
          <a:p>
            <a:pPr marL="457200" lvl="1" indent="0">
              <a:buNone/>
            </a:pPr>
            <a:endParaRPr lang="en-CA" sz="2000" dirty="0">
              <a:solidFill>
                <a:prstClr val="black"/>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18250828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2057400" y="304800"/>
            <a:ext cx="6096000" cy="1143000"/>
          </a:xfrm>
        </p:spPr>
        <p:txBody>
          <a:bodyPr>
            <a:normAutofit/>
          </a:bodyPr>
          <a:lstStyle/>
          <a:p>
            <a:pPr algn="l"/>
            <a:r>
              <a:rPr lang="en-CA" sz="3000" cap="small" dirty="0">
                <a:solidFill>
                  <a:schemeClr val="bg1"/>
                </a:solidFill>
              </a:rPr>
              <a:t>Things to Remember</a:t>
            </a:r>
          </a:p>
        </p:txBody>
      </p:sp>
      <p:sp>
        <p:nvSpPr>
          <p:cNvPr id="3" name="Content Placeholder 2"/>
          <p:cNvSpPr>
            <a:spLocks noGrp="1"/>
          </p:cNvSpPr>
          <p:nvPr>
            <p:ph idx="1"/>
          </p:nvPr>
        </p:nvSpPr>
        <p:spPr>
          <a:xfrm>
            <a:off x="381000" y="1676400"/>
            <a:ext cx="8572500" cy="4724400"/>
          </a:xfrm>
        </p:spPr>
        <p:txBody>
          <a:bodyPr>
            <a:normAutofit/>
          </a:bodyPr>
          <a:lstStyle/>
          <a:p>
            <a:pPr marL="0" indent="0">
              <a:buNone/>
            </a:pPr>
            <a:r>
              <a:rPr lang="en-CA" sz="2000" b="1" dirty="0"/>
              <a:t>6. Payment of Duties &amp; Taxes:</a:t>
            </a:r>
          </a:p>
          <a:p>
            <a:pPr marL="0" indent="0">
              <a:buNone/>
            </a:pPr>
            <a:endParaRPr lang="en-CA" sz="1800" b="1" dirty="0"/>
          </a:p>
          <a:p>
            <a:pPr lvl="1">
              <a:lnSpc>
                <a:spcPct val="120000"/>
              </a:lnSpc>
              <a:spcBef>
                <a:spcPts val="600"/>
              </a:spcBef>
              <a:buFont typeface="Arial" pitchFamily="34" charset="0"/>
              <a:buChar char="•"/>
            </a:pPr>
            <a:r>
              <a:rPr lang="en-CA" sz="1800" dirty="0"/>
              <a:t>An NRI obtains an annual bond approved by Canadian Customs which allows them to pay all duties and taxes owing once a month</a:t>
            </a:r>
          </a:p>
          <a:p>
            <a:pPr lvl="1">
              <a:lnSpc>
                <a:spcPct val="120000"/>
              </a:lnSpc>
              <a:spcBef>
                <a:spcPts val="600"/>
              </a:spcBef>
              <a:buFont typeface="Arial" pitchFamily="34" charset="0"/>
              <a:buChar char="•"/>
            </a:pPr>
            <a:r>
              <a:rPr lang="en-CA" sz="1800" dirty="0"/>
              <a:t>It is very practical because the importer has no credit limit as far as duties and taxes are concerned, and they make only 2 checks per month. (one to the Receiver General and one to the Customs Broker)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36470832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2057400" y="304800"/>
            <a:ext cx="6096000" cy="1143000"/>
          </a:xfrm>
        </p:spPr>
        <p:txBody>
          <a:bodyPr>
            <a:normAutofit/>
          </a:bodyPr>
          <a:lstStyle/>
          <a:p>
            <a:pPr algn="l"/>
            <a:r>
              <a:rPr lang="en-CA" sz="3000" cap="small" dirty="0">
                <a:solidFill>
                  <a:schemeClr val="bg1"/>
                </a:solidFill>
              </a:rPr>
              <a:t>Things to Remember</a:t>
            </a:r>
          </a:p>
        </p:txBody>
      </p:sp>
      <p:sp>
        <p:nvSpPr>
          <p:cNvPr id="3" name="Content Placeholder 2"/>
          <p:cNvSpPr>
            <a:spLocks noGrp="1"/>
          </p:cNvSpPr>
          <p:nvPr>
            <p:ph idx="1"/>
          </p:nvPr>
        </p:nvSpPr>
        <p:spPr>
          <a:xfrm>
            <a:off x="457200" y="2133600"/>
            <a:ext cx="8229600" cy="3992563"/>
          </a:xfrm>
        </p:spPr>
        <p:txBody>
          <a:bodyPr>
            <a:normAutofit/>
          </a:bodyPr>
          <a:lstStyle/>
          <a:p>
            <a:pPr marL="0" indent="0">
              <a:buNone/>
            </a:pPr>
            <a:r>
              <a:rPr lang="en-CA" sz="2000" b="1" dirty="0"/>
              <a:t>7. Permits:</a:t>
            </a:r>
          </a:p>
          <a:p>
            <a:pPr lvl="1">
              <a:buFont typeface="Arial" pitchFamily="34" charset="0"/>
              <a:buChar char="•"/>
            </a:pPr>
            <a:r>
              <a:rPr lang="en-CA" sz="2000" dirty="0"/>
              <a:t>Some goods will require Import Permits ex: steel</a:t>
            </a:r>
          </a:p>
          <a:p>
            <a:pPr marL="0" indent="0">
              <a:buNone/>
            </a:pPr>
            <a:r>
              <a:rPr lang="en-CA" sz="2000" dirty="0"/>
              <a:t>	</a:t>
            </a:r>
          </a:p>
          <a:p>
            <a:pPr marL="0" indent="0">
              <a:buNone/>
            </a:pPr>
            <a:r>
              <a:rPr lang="en-CA" sz="2000" b="1" dirty="0"/>
              <a:t>8. Prohibited Items:</a:t>
            </a:r>
          </a:p>
          <a:p>
            <a:pPr lvl="1">
              <a:buFont typeface="Arial" pitchFamily="34" charset="0"/>
              <a:buChar char="•"/>
            </a:pPr>
            <a:r>
              <a:rPr lang="en-CA" sz="2000" dirty="0"/>
              <a:t>Ostrich or Peacock feathers (tariff code 9897.00.00.00)</a:t>
            </a:r>
            <a:endParaRPr lang="en-CA" sz="2000" b="1" dirty="0"/>
          </a:p>
          <a:p>
            <a:pPr marL="0" indent="0">
              <a:buNone/>
            </a:pPr>
            <a:r>
              <a:rPr lang="en-CA" sz="2000" dirty="0"/>
              <a:t>		   </a:t>
            </a:r>
          </a:p>
          <a:p>
            <a:pPr marL="0" indent="0">
              <a:buNone/>
            </a:pPr>
            <a:r>
              <a:rPr lang="en-CA" sz="2000" b="1" dirty="0"/>
              <a:t>9. Anti Dumping or Countervailing Duties:</a:t>
            </a:r>
          </a:p>
          <a:p>
            <a:pPr lvl="1">
              <a:buFont typeface="Arial" pitchFamily="34" charset="0"/>
              <a:buChar char="•"/>
            </a:pPr>
            <a:r>
              <a:rPr lang="en-CA" sz="2000" dirty="0"/>
              <a:t>Bicycles and their parts from China</a:t>
            </a:r>
            <a:endParaRPr lang="en-CA" sz="2000" b="1" dirty="0"/>
          </a:p>
          <a:p>
            <a:pPr marL="0" indent="0">
              <a:buNone/>
            </a:pPr>
            <a:r>
              <a:rPr lang="en-CA" dirty="0"/>
              <a:t>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1737497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2057400" y="304800"/>
            <a:ext cx="6096000" cy="1143000"/>
          </a:xfrm>
        </p:spPr>
        <p:txBody>
          <a:bodyPr>
            <a:normAutofit/>
          </a:bodyPr>
          <a:lstStyle/>
          <a:p>
            <a:pPr algn="l"/>
            <a:r>
              <a:rPr lang="en-CA" sz="3000" cap="small" dirty="0">
                <a:solidFill>
                  <a:schemeClr val="bg1"/>
                </a:solidFill>
              </a:rPr>
              <a:t>Things to Remember</a:t>
            </a:r>
          </a:p>
        </p:txBody>
      </p:sp>
      <p:sp>
        <p:nvSpPr>
          <p:cNvPr id="3" name="Content Placeholder 2"/>
          <p:cNvSpPr>
            <a:spLocks noGrp="1"/>
          </p:cNvSpPr>
          <p:nvPr>
            <p:ph idx="1"/>
          </p:nvPr>
        </p:nvSpPr>
        <p:spPr>
          <a:xfrm>
            <a:off x="457200" y="2057400"/>
            <a:ext cx="8229600" cy="4068763"/>
          </a:xfrm>
        </p:spPr>
        <p:txBody>
          <a:bodyPr>
            <a:normAutofit lnSpcReduction="10000"/>
          </a:bodyPr>
          <a:lstStyle/>
          <a:p>
            <a:pPr marL="0" indent="0">
              <a:buNone/>
            </a:pPr>
            <a:r>
              <a:rPr lang="en-CA" sz="2200" b="1" dirty="0"/>
              <a:t>10. OGD’s</a:t>
            </a:r>
          </a:p>
          <a:p>
            <a:pPr marL="0" indent="0">
              <a:buNone/>
            </a:pPr>
            <a:endParaRPr lang="en-CA" sz="2200" dirty="0"/>
          </a:p>
          <a:p>
            <a:pPr lvl="1">
              <a:buFont typeface="Arial" pitchFamily="34" charset="0"/>
              <a:buChar char="•"/>
            </a:pPr>
            <a:r>
              <a:rPr lang="en-CA" sz="2200" dirty="0"/>
              <a:t>C.F.I.A.</a:t>
            </a:r>
          </a:p>
          <a:p>
            <a:pPr lvl="1">
              <a:buFont typeface="Arial" pitchFamily="34" charset="0"/>
              <a:buChar char="•"/>
            </a:pPr>
            <a:r>
              <a:rPr lang="en-CA" sz="2200" dirty="0" err="1"/>
              <a:t>NrCan</a:t>
            </a:r>
            <a:endParaRPr lang="en-CA" sz="2200" dirty="0"/>
          </a:p>
          <a:p>
            <a:pPr lvl="1">
              <a:buFont typeface="Arial" pitchFamily="34" charset="0"/>
              <a:buChar char="•"/>
            </a:pPr>
            <a:r>
              <a:rPr lang="en-CA" sz="2200" dirty="0"/>
              <a:t>Health Canada</a:t>
            </a:r>
          </a:p>
          <a:p>
            <a:pPr lvl="1">
              <a:buFont typeface="Arial" pitchFamily="34" charset="0"/>
              <a:buChar char="•"/>
            </a:pPr>
            <a:r>
              <a:rPr lang="en-CA" sz="2200" dirty="0"/>
              <a:t>Transport Canada</a:t>
            </a:r>
          </a:p>
          <a:p>
            <a:pPr lvl="1">
              <a:buFont typeface="Arial" pitchFamily="34" charset="0"/>
              <a:buChar char="•"/>
            </a:pPr>
            <a:r>
              <a:rPr lang="en-CA" sz="2200" dirty="0"/>
              <a:t>Consumer Products Safety</a:t>
            </a:r>
          </a:p>
          <a:p>
            <a:endParaRPr lang="en-CA" sz="2200" dirty="0"/>
          </a:p>
          <a:p>
            <a:pPr marL="0" indent="0">
              <a:buNone/>
            </a:pPr>
            <a:r>
              <a:rPr lang="en-CA" sz="2200" dirty="0"/>
              <a:t>If the goods are subject to any of these departments, certain additional information or documentation may be required by Customs</a:t>
            </a:r>
          </a:p>
          <a:p>
            <a:endParaRPr lang="en-CA"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18177143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2057400" y="304800"/>
            <a:ext cx="6096000" cy="1143000"/>
          </a:xfrm>
        </p:spPr>
        <p:txBody>
          <a:bodyPr>
            <a:normAutofit/>
          </a:bodyPr>
          <a:lstStyle/>
          <a:p>
            <a:pPr algn="l"/>
            <a:r>
              <a:rPr lang="en-CA" sz="3000" cap="small" dirty="0">
                <a:solidFill>
                  <a:schemeClr val="bg1"/>
                </a:solidFill>
              </a:rPr>
              <a:t>Things to Remember</a:t>
            </a:r>
          </a:p>
        </p:txBody>
      </p:sp>
      <p:sp>
        <p:nvSpPr>
          <p:cNvPr id="3" name="Content Placeholder 2"/>
          <p:cNvSpPr>
            <a:spLocks noGrp="1"/>
          </p:cNvSpPr>
          <p:nvPr>
            <p:ph idx="1"/>
          </p:nvPr>
        </p:nvSpPr>
        <p:spPr>
          <a:xfrm>
            <a:off x="457200" y="2133600"/>
            <a:ext cx="8229600" cy="3992563"/>
          </a:xfrm>
        </p:spPr>
        <p:txBody>
          <a:bodyPr>
            <a:normAutofit fontScale="92500"/>
          </a:bodyPr>
          <a:lstStyle/>
          <a:p>
            <a:pPr marL="0" indent="0">
              <a:buNone/>
            </a:pPr>
            <a:r>
              <a:rPr lang="en-CA" sz="2200" b="1" dirty="0"/>
              <a:t>11. Consumer Packaging &amp; Labelling Requirements:</a:t>
            </a:r>
          </a:p>
          <a:p>
            <a:pPr marL="0" indent="0">
              <a:buNone/>
            </a:pPr>
            <a:endParaRPr lang="en-CA" sz="2200" dirty="0"/>
          </a:p>
          <a:p>
            <a:pPr lvl="2"/>
            <a:r>
              <a:rPr lang="en-CA" sz="2200" dirty="0"/>
              <a:t>Similar to other countries but should always check to be sure</a:t>
            </a:r>
          </a:p>
          <a:p>
            <a:pPr lvl="2"/>
            <a:endParaRPr lang="en-CA" sz="2200" dirty="0"/>
          </a:p>
          <a:p>
            <a:pPr lvl="2"/>
            <a:r>
              <a:rPr lang="en-CA" sz="2200" dirty="0"/>
              <a:t>Bilingual Labelling</a:t>
            </a:r>
          </a:p>
          <a:p>
            <a:pPr lvl="1"/>
            <a:endParaRPr lang="en-CA" sz="2200" dirty="0"/>
          </a:p>
          <a:p>
            <a:pPr lvl="2"/>
            <a:r>
              <a:rPr lang="en-CA" sz="2200" dirty="0"/>
              <a:t>Clothing and certain types of upholstered furniture require a CA Number (Equivalent to a U.S RN Number) which is regulated by Industry Canada</a:t>
            </a:r>
          </a:p>
          <a:p>
            <a:endParaRPr lang="en-CA" dirty="0"/>
          </a:p>
          <a:p>
            <a:pPr marL="914400" lvl="2" indent="0">
              <a:buNone/>
            </a:pPr>
            <a:r>
              <a:rPr lang="en-CA" dirty="0"/>
              <a:t>	</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spTree>
    <p:extLst>
      <p:ext uri="{BB962C8B-B14F-4D97-AF65-F5344CB8AC3E}">
        <p14:creationId xmlns:p14="http://schemas.microsoft.com/office/powerpoint/2010/main" val="2928971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2057400" y="304800"/>
            <a:ext cx="6096000" cy="1143000"/>
          </a:xfrm>
        </p:spPr>
        <p:txBody>
          <a:bodyPr>
            <a:normAutofit/>
          </a:bodyPr>
          <a:lstStyle/>
          <a:p>
            <a:pPr algn="l"/>
            <a:r>
              <a:rPr lang="en-CA" sz="3000" cap="small" dirty="0">
                <a:solidFill>
                  <a:schemeClr val="bg1"/>
                </a:solidFill>
              </a:rPr>
              <a:t>Things to Remember</a:t>
            </a:r>
          </a:p>
        </p:txBody>
      </p:sp>
      <p:sp>
        <p:nvSpPr>
          <p:cNvPr id="3" name="Content Placeholder 2"/>
          <p:cNvSpPr>
            <a:spLocks noGrp="1"/>
          </p:cNvSpPr>
          <p:nvPr>
            <p:ph idx="1"/>
          </p:nvPr>
        </p:nvSpPr>
        <p:spPr>
          <a:xfrm>
            <a:off x="457200" y="2057400"/>
            <a:ext cx="8229600" cy="3916363"/>
          </a:xfrm>
        </p:spPr>
        <p:txBody>
          <a:bodyPr>
            <a:normAutofit/>
          </a:bodyPr>
          <a:lstStyle/>
          <a:p>
            <a:pPr marL="0" indent="0">
              <a:buNone/>
            </a:pPr>
            <a:r>
              <a:rPr lang="en-CA" sz="2000" b="1" dirty="0"/>
              <a:t>12. Alcohol &amp; Tobacco:</a:t>
            </a:r>
          </a:p>
          <a:p>
            <a:pPr marL="0" indent="0">
              <a:buNone/>
            </a:pPr>
            <a:endParaRPr lang="en-CA" sz="2000" dirty="0"/>
          </a:p>
          <a:p>
            <a:pPr lvl="2"/>
            <a:r>
              <a:rPr lang="en-CA" sz="2000" dirty="0"/>
              <a:t>Hefty taxes</a:t>
            </a:r>
          </a:p>
          <a:p>
            <a:pPr lvl="2"/>
            <a:r>
              <a:rPr lang="en-CA" sz="2000" dirty="0"/>
              <a:t>Alcohol needs an import permit from the Provincial Liquor Board of the Province you are importing it into.</a:t>
            </a:r>
          </a:p>
          <a:p>
            <a:pPr lvl="2"/>
            <a:r>
              <a:rPr lang="en-CA" sz="2000" dirty="0"/>
              <a:t>Rule of thumb, take the VFD and multiply by 2</a:t>
            </a:r>
          </a:p>
          <a:p>
            <a:pPr marL="0" indent="0">
              <a:buNone/>
            </a:pPr>
            <a:endParaRPr lang="en-CA" sz="20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3434154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304800"/>
            <a:ext cx="6553200" cy="1143000"/>
          </a:xfrm>
        </p:spPr>
        <p:txBody>
          <a:bodyPr anchor="ctr">
            <a:normAutofit/>
          </a:bodyPr>
          <a:lstStyle/>
          <a:p>
            <a:pPr algn="l"/>
            <a:r>
              <a:rPr lang="en-US" sz="3000" cap="small" dirty="0">
                <a:solidFill>
                  <a:schemeClr val="bg1"/>
                </a:solidFill>
              </a:rPr>
              <a:t>What Does This Mean for You?</a:t>
            </a:r>
          </a:p>
        </p:txBody>
      </p:sp>
      <p:sp>
        <p:nvSpPr>
          <p:cNvPr id="3" name="Content Placeholder 2"/>
          <p:cNvSpPr>
            <a:spLocks noGrp="1"/>
          </p:cNvSpPr>
          <p:nvPr>
            <p:ph idx="1"/>
          </p:nvPr>
        </p:nvSpPr>
        <p:spPr>
          <a:xfrm>
            <a:off x="457200" y="1905000"/>
            <a:ext cx="8229600" cy="4525963"/>
          </a:xfrm>
        </p:spPr>
        <p:txBody>
          <a:bodyPr/>
          <a:lstStyle/>
          <a:p>
            <a:r>
              <a:rPr lang="en-US" sz="2800" dirty="0"/>
              <a:t>Canada’s importers have much more buying power and are realizing something that foreign companies have been implementing for many years</a:t>
            </a:r>
          </a:p>
          <a:p>
            <a:r>
              <a:rPr lang="en-US" sz="2800" dirty="0"/>
              <a:t>They are now requesting/requiring that their goods be delivered to their door duties, taxes and transportation included.</a:t>
            </a:r>
          </a:p>
          <a:p>
            <a:r>
              <a:rPr lang="en-US" sz="2800" dirty="0"/>
              <a:t>They want a more seamless and hassle free transaction</a:t>
            </a:r>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spTree>
    <p:extLst>
      <p:ext uri="{BB962C8B-B14F-4D97-AF65-F5344CB8AC3E}">
        <p14:creationId xmlns:p14="http://schemas.microsoft.com/office/powerpoint/2010/main" val="31981696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2057400" y="304800"/>
            <a:ext cx="6096000" cy="1143000"/>
          </a:xfrm>
        </p:spPr>
        <p:txBody>
          <a:bodyPr>
            <a:normAutofit/>
          </a:bodyPr>
          <a:lstStyle/>
          <a:p>
            <a:pPr algn="l"/>
            <a:r>
              <a:rPr lang="en-CA" sz="3000" cap="small" dirty="0">
                <a:solidFill>
                  <a:schemeClr val="bg1"/>
                </a:solidFill>
              </a:rPr>
              <a:t>Conclusion</a:t>
            </a:r>
          </a:p>
        </p:txBody>
      </p:sp>
      <p:sp>
        <p:nvSpPr>
          <p:cNvPr id="3" name="Content Placeholder 2"/>
          <p:cNvSpPr>
            <a:spLocks noGrp="1"/>
          </p:cNvSpPr>
          <p:nvPr>
            <p:ph idx="1"/>
          </p:nvPr>
        </p:nvSpPr>
        <p:spPr>
          <a:xfrm>
            <a:off x="457200" y="1676400"/>
            <a:ext cx="8229600" cy="3916363"/>
          </a:xfrm>
        </p:spPr>
        <p:txBody>
          <a:bodyPr>
            <a:normAutofit/>
          </a:bodyPr>
          <a:lstStyle/>
          <a:p>
            <a:pPr marL="0" indent="0" algn="ctr">
              <a:buNone/>
            </a:pPr>
            <a:r>
              <a:rPr lang="en-CA" sz="2800" dirty="0"/>
              <a:t>Do not sell or ship to Canada </a:t>
            </a:r>
          </a:p>
          <a:p>
            <a:pPr marL="0" indent="0" algn="ctr">
              <a:buNone/>
            </a:pPr>
            <a:r>
              <a:rPr lang="en-CA" sz="2800" b="1" dirty="0"/>
              <a:t>prior</a:t>
            </a:r>
            <a:r>
              <a:rPr lang="en-CA" sz="2800" dirty="0"/>
              <a:t> to consulting with a specialist beforehand </a:t>
            </a:r>
          </a:p>
          <a:p>
            <a:pPr marL="0" indent="0" algn="ctr">
              <a:buNone/>
            </a:pPr>
            <a:r>
              <a:rPr lang="en-CA" sz="2800" dirty="0"/>
              <a:t>or you may end up with an </a:t>
            </a:r>
          </a:p>
          <a:p>
            <a:pPr marL="0" indent="0" algn="ctr">
              <a:buNone/>
            </a:pPr>
            <a:r>
              <a:rPr lang="en-CA" sz="2800" dirty="0"/>
              <a:t>expensive and unwanted surprise</a:t>
            </a:r>
          </a:p>
          <a:p>
            <a:pPr marL="0" indent="0">
              <a:buNone/>
            </a:pPr>
            <a:endParaRPr lang="en-CA" sz="2000"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2800" y="4038600"/>
            <a:ext cx="2667000" cy="2133600"/>
          </a:xfrm>
          <a:prstGeom prst="rect">
            <a:avLst/>
          </a:prstGeom>
          <a:ln>
            <a:noFill/>
          </a:ln>
          <a:effectLst>
            <a:softEdge rad="112500"/>
          </a:effectLst>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3349047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304800"/>
            <a:ext cx="6553200" cy="1143000"/>
          </a:xfrm>
        </p:spPr>
        <p:txBody>
          <a:bodyPr>
            <a:normAutofit/>
          </a:bodyPr>
          <a:lstStyle/>
          <a:p>
            <a:pPr algn="l"/>
            <a:r>
              <a:rPr lang="en-US" sz="3000" cap="small" dirty="0">
                <a:solidFill>
                  <a:schemeClr val="bg1"/>
                </a:solidFill>
              </a:rPr>
              <a:t>Useful Resources</a:t>
            </a:r>
          </a:p>
        </p:txBody>
      </p:sp>
      <p:sp>
        <p:nvSpPr>
          <p:cNvPr id="3" name="Content Placeholder 2"/>
          <p:cNvSpPr>
            <a:spLocks noGrp="1"/>
          </p:cNvSpPr>
          <p:nvPr>
            <p:ph idx="1"/>
          </p:nvPr>
        </p:nvSpPr>
        <p:spPr>
          <a:xfrm>
            <a:off x="838200" y="1600200"/>
            <a:ext cx="7239000" cy="4525963"/>
          </a:xfrm>
        </p:spPr>
        <p:txBody>
          <a:bodyPr/>
          <a:lstStyle/>
          <a:p>
            <a:pPr marL="0" indent="0">
              <a:buNone/>
            </a:pPr>
            <a:endParaRPr lang="en-US" sz="2400" dirty="0"/>
          </a:p>
          <a:p>
            <a:pPr marL="0" indent="0" algn="ctr">
              <a:buNone/>
            </a:pPr>
            <a:r>
              <a:rPr lang="en-US" sz="2400" dirty="0"/>
              <a:t>GST/HST Information for Non-Residents: </a:t>
            </a:r>
          </a:p>
          <a:p>
            <a:pPr marL="0" indent="0" algn="ctr">
              <a:buNone/>
            </a:pPr>
            <a:r>
              <a:rPr lang="en-US" sz="2400" dirty="0">
                <a:hlinkClick r:id="rId2"/>
              </a:rPr>
              <a:t>http://www.cra-arc.gc.ca/tx/bsnss/tpcs/gst-tps/rgstrng/menu-eng.html</a:t>
            </a:r>
            <a:endParaRPr lang="en-US" sz="2400" dirty="0"/>
          </a:p>
          <a:p>
            <a:pPr marL="0" indent="0" algn="ctr">
              <a:buNone/>
            </a:pPr>
            <a:endParaRPr lang="en-US" sz="2400" dirty="0"/>
          </a:p>
          <a:p>
            <a:pPr marL="0" indent="0" algn="ctr">
              <a:buNone/>
            </a:pPr>
            <a:r>
              <a:rPr lang="en-US" sz="2400" dirty="0"/>
              <a:t>Register for a GST/HST account: </a:t>
            </a:r>
          </a:p>
          <a:p>
            <a:pPr marL="0" indent="0" algn="ctr">
              <a:buNone/>
            </a:pPr>
            <a:r>
              <a:rPr lang="en-US" sz="2400" dirty="0">
                <a:hlinkClick r:id="rId2"/>
              </a:rPr>
              <a:t>http://www.cra-arc.gc.ca/tx/bsnss/tpcs/gst-tps/rgstrng/menu-eng.html</a:t>
            </a:r>
            <a:endParaRPr lang="en-US" sz="2400" dirty="0"/>
          </a:p>
          <a:p>
            <a:pPr>
              <a:buFont typeface="Wingdings" panose="05000000000000000000" pitchFamily="2" charset="2"/>
              <a:buChar char="Ø"/>
            </a:pP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13715121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304800"/>
            <a:ext cx="6553200" cy="1143000"/>
          </a:xfrm>
        </p:spPr>
        <p:txBody>
          <a:bodyPr>
            <a:normAutofit/>
          </a:bodyPr>
          <a:lstStyle/>
          <a:p>
            <a:pPr algn="l"/>
            <a:r>
              <a:rPr lang="en-US" sz="3000" cap="small" dirty="0">
                <a:solidFill>
                  <a:schemeClr val="bg1"/>
                </a:solidFill>
              </a:rPr>
              <a:t>Canadian Government Links</a:t>
            </a:r>
          </a:p>
        </p:txBody>
      </p:sp>
      <p:sp>
        <p:nvSpPr>
          <p:cNvPr id="3" name="Content Placeholder 2"/>
          <p:cNvSpPr>
            <a:spLocks noGrp="1"/>
          </p:cNvSpPr>
          <p:nvPr>
            <p:ph idx="1"/>
          </p:nvPr>
        </p:nvSpPr>
        <p:spPr>
          <a:xfrm>
            <a:off x="228600" y="1828800"/>
            <a:ext cx="4343400" cy="4525963"/>
          </a:xfrm>
        </p:spPr>
        <p:txBody>
          <a:bodyPr>
            <a:normAutofit fontScale="92500" lnSpcReduction="10000"/>
          </a:bodyPr>
          <a:lstStyle/>
          <a:p>
            <a:pPr marL="0" indent="0" algn="ctr" fontAlgn="ctr">
              <a:lnSpc>
                <a:spcPct val="120000"/>
              </a:lnSpc>
              <a:spcBef>
                <a:spcPts val="0"/>
              </a:spcBef>
              <a:buNone/>
            </a:pPr>
            <a:r>
              <a:rPr lang="en-US" sz="2300" dirty="0"/>
              <a:t>Canada Border Services Agency</a:t>
            </a:r>
          </a:p>
          <a:p>
            <a:pPr marL="0" indent="0" algn="ctr" fontAlgn="ctr">
              <a:lnSpc>
                <a:spcPct val="120000"/>
              </a:lnSpc>
              <a:spcBef>
                <a:spcPts val="0"/>
              </a:spcBef>
              <a:buNone/>
            </a:pPr>
            <a:r>
              <a:rPr lang="en-US" sz="2300" u="sng" dirty="0">
                <a:hlinkClick r:id="rId2"/>
              </a:rPr>
              <a:t>www.cbsa-asfc.gc.ca</a:t>
            </a:r>
            <a:endParaRPr lang="en-US" sz="2300" dirty="0"/>
          </a:p>
          <a:p>
            <a:pPr marL="0" indent="0" algn="ctr" fontAlgn="ctr">
              <a:lnSpc>
                <a:spcPct val="120000"/>
              </a:lnSpc>
              <a:spcBef>
                <a:spcPts val="0"/>
              </a:spcBef>
              <a:buNone/>
            </a:pPr>
            <a:r>
              <a:rPr lang="en-US" sz="2300" dirty="0"/>
              <a:t> </a:t>
            </a:r>
          </a:p>
          <a:p>
            <a:pPr marL="0" indent="0" algn="ctr" fontAlgn="ctr">
              <a:lnSpc>
                <a:spcPct val="120000"/>
              </a:lnSpc>
              <a:spcBef>
                <a:spcPts val="0"/>
              </a:spcBef>
              <a:buNone/>
            </a:pPr>
            <a:r>
              <a:rPr lang="en-US" sz="2300" dirty="0"/>
              <a:t>Canada Customs Tariff Online</a:t>
            </a:r>
          </a:p>
          <a:p>
            <a:pPr marL="0" indent="0" algn="ctr" fontAlgn="ctr">
              <a:lnSpc>
                <a:spcPct val="120000"/>
              </a:lnSpc>
              <a:spcBef>
                <a:spcPts val="0"/>
              </a:spcBef>
              <a:buNone/>
            </a:pPr>
            <a:r>
              <a:rPr lang="en-US" sz="2300" u="sng" dirty="0">
                <a:hlinkClick r:id="rId3"/>
              </a:rPr>
              <a:t>www.cbsa.gc.ca/trade-commerce/tariff-tarif/</a:t>
            </a:r>
            <a:endParaRPr lang="en-US" sz="2300" dirty="0"/>
          </a:p>
          <a:p>
            <a:pPr marL="0" indent="0" algn="ctr" fontAlgn="ctr">
              <a:lnSpc>
                <a:spcPct val="120000"/>
              </a:lnSpc>
              <a:spcBef>
                <a:spcPts val="0"/>
              </a:spcBef>
              <a:buNone/>
            </a:pPr>
            <a:endParaRPr lang="en-US" sz="2300" dirty="0"/>
          </a:p>
          <a:p>
            <a:pPr marL="0" indent="0" algn="ctr" fontAlgn="ctr">
              <a:lnSpc>
                <a:spcPct val="120000"/>
              </a:lnSpc>
              <a:spcBef>
                <a:spcPts val="0"/>
              </a:spcBef>
              <a:buNone/>
            </a:pPr>
            <a:r>
              <a:rPr lang="en-US" sz="2300" dirty="0"/>
              <a:t>Canadian Food Inspection Agency</a:t>
            </a:r>
          </a:p>
          <a:p>
            <a:pPr marL="0" indent="0" algn="ctr" fontAlgn="ctr">
              <a:lnSpc>
                <a:spcPct val="120000"/>
              </a:lnSpc>
              <a:spcBef>
                <a:spcPts val="0"/>
              </a:spcBef>
              <a:buNone/>
            </a:pPr>
            <a:r>
              <a:rPr lang="en-US" sz="2300" u="sng" dirty="0">
                <a:hlinkClick r:id="rId4"/>
              </a:rPr>
              <a:t>www.inspection.gc.ca</a:t>
            </a:r>
            <a:endParaRPr lang="en-US" sz="2300" dirty="0"/>
          </a:p>
          <a:p>
            <a:pPr marL="0" indent="0" algn="ctr" fontAlgn="ctr">
              <a:lnSpc>
                <a:spcPct val="120000"/>
              </a:lnSpc>
              <a:spcBef>
                <a:spcPts val="0"/>
              </a:spcBef>
              <a:buNone/>
            </a:pPr>
            <a:endParaRPr lang="en-US" sz="2300" dirty="0"/>
          </a:p>
          <a:p>
            <a:pPr marL="0" indent="0" algn="ctr" fontAlgn="ctr">
              <a:lnSpc>
                <a:spcPct val="120000"/>
              </a:lnSpc>
              <a:spcBef>
                <a:spcPts val="0"/>
              </a:spcBef>
              <a:buNone/>
            </a:pPr>
            <a:r>
              <a:rPr lang="en-US" sz="2300" dirty="0" err="1"/>
              <a:t>Dept</a:t>
            </a:r>
            <a:r>
              <a:rPr lang="en-US" sz="2300" dirty="0"/>
              <a:t> of Foreign Affairs</a:t>
            </a:r>
          </a:p>
          <a:p>
            <a:pPr marL="0" indent="0" algn="ctr" fontAlgn="ctr">
              <a:lnSpc>
                <a:spcPct val="120000"/>
              </a:lnSpc>
              <a:spcBef>
                <a:spcPts val="0"/>
              </a:spcBef>
              <a:buNone/>
            </a:pPr>
            <a:r>
              <a:rPr lang="en-US" sz="2300" u="sng" dirty="0">
                <a:hlinkClick r:id="rId5"/>
              </a:rPr>
              <a:t>www.dfait-maeci.gc.ca</a:t>
            </a:r>
            <a:endParaRPr lang="en-US" sz="2300" dirty="0"/>
          </a:p>
          <a:p>
            <a:pPr marL="0" indent="0" algn="ctr" fontAlgn="ctr">
              <a:lnSpc>
                <a:spcPct val="120000"/>
              </a:lnSpc>
              <a:spcBef>
                <a:spcPts val="0"/>
              </a:spcBef>
              <a:buNone/>
            </a:pPr>
            <a:endParaRPr lang="en-US" sz="2600" dirty="0"/>
          </a:p>
          <a:p>
            <a:pPr>
              <a:buFont typeface="Wingdings" panose="05000000000000000000" pitchFamily="2" charset="2"/>
              <a:buChar char="Ø"/>
            </a:pPr>
            <a:endParaRPr lang="en-US" dirty="0"/>
          </a:p>
        </p:txBody>
      </p:sp>
      <p:sp>
        <p:nvSpPr>
          <p:cNvPr id="4" name="Content Placeholder 2"/>
          <p:cNvSpPr txBox="1">
            <a:spLocks/>
          </p:cNvSpPr>
          <p:nvPr/>
        </p:nvSpPr>
        <p:spPr>
          <a:xfrm>
            <a:off x="4724400" y="1544595"/>
            <a:ext cx="4191000" cy="4780005"/>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ctr">
              <a:lnSpc>
                <a:spcPct val="120000"/>
              </a:lnSpc>
              <a:spcBef>
                <a:spcPts val="0"/>
              </a:spcBef>
              <a:buFont typeface="Arial" pitchFamily="34" charset="0"/>
              <a:buNone/>
            </a:pPr>
            <a:endParaRPr lang="en-US" sz="2600" dirty="0"/>
          </a:p>
          <a:p>
            <a:pPr marL="0" indent="0" algn="ctr" fontAlgn="ctr">
              <a:lnSpc>
                <a:spcPct val="120000"/>
              </a:lnSpc>
              <a:spcBef>
                <a:spcPts val="0"/>
              </a:spcBef>
              <a:buFont typeface="Arial" pitchFamily="34" charset="0"/>
              <a:buNone/>
            </a:pPr>
            <a:r>
              <a:rPr lang="en-US" sz="2400" dirty="0"/>
              <a:t>Industry Canada</a:t>
            </a:r>
          </a:p>
          <a:p>
            <a:pPr marL="0" indent="0" algn="ctr" fontAlgn="ctr">
              <a:lnSpc>
                <a:spcPct val="120000"/>
              </a:lnSpc>
              <a:spcBef>
                <a:spcPts val="0"/>
              </a:spcBef>
              <a:buFont typeface="Arial" pitchFamily="34" charset="0"/>
              <a:buNone/>
            </a:pPr>
            <a:r>
              <a:rPr lang="en-US" sz="2400" u="sng" dirty="0">
                <a:hlinkClick r:id="rId6"/>
              </a:rPr>
              <a:t>www.strategis.is.gc.ca/intro.html</a:t>
            </a:r>
            <a:endParaRPr lang="en-US" sz="2400" u="sng" dirty="0"/>
          </a:p>
          <a:p>
            <a:pPr marL="0" indent="0" algn="ctr" fontAlgn="ctr">
              <a:lnSpc>
                <a:spcPct val="120000"/>
              </a:lnSpc>
              <a:spcBef>
                <a:spcPts val="0"/>
              </a:spcBef>
              <a:buFont typeface="Arial" pitchFamily="34" charset="0"/>
              <a:buNone/>
            </a:pPr>
            <a:endParaRPr lang="en-US" sz="2400" dirty="0"/>
          </a:p>
          <a:p>
            <a:pPr marL="0" indent="0" algn="ctr" fontAlgn="ctr">
              <a:lnSpc>
                <a:spcPct val="120000"/>
              </a:lnSpc>
              <a:spcBef>
                <a:spcPts val="0"/>
              </a:spcBef>
              <a:buFont typeface="Arial" pitchFamily="34" charset="0"/>
              <a:buNone/>
            </a:pPr>
            <a:r>
              <a:rPr lang="en-US" sz="2400" dirty="0"/>
              <a:t>Health Canada</a:t>
            </a:r>
          </a:p>
          <a:p>
            <a:pPr marL="0" indent="0" algn="ctr" fontAlgn="ctr">
              <a:lnSpc>
                <a:spcPct val="120000"/>
              </a:lnSpc>
              <a:spcBef>
                <a:spcPts val="0"/>
              </a:spcBef>
              <a:buFont typeface="Arial" pitchFamily="34" charset="0"/>
              <a:buNone/>
            </a:pPr>
            <a:r>
              <a:rPr lang="en-US" sz="2400" u="sng" dirty="0">
                <a:hlinkClick r:id="rId7"/>
              </a:rPr>
              <a:t>www.hc-sc.gc.ca</a:t>
            </a:r>
            <a:endParaRPr lang="en-US" sz="2400" u="sng" dirty="0"/>
          </a:p>
          <a:p>
            <a:pPr marL="0" indent="0" algn="ctr" fontAlgn="ctr">
              <a:lnSpc>
                <a:spcPct val="120000"/>
              </a:lnSpc>
              <a:spcBef>
                <a:spcPts val="0"/>
              </a:spcBef>
              <a:buFont typeface="Arial" pitchFamily="34" charset="0"/>
              <a:buNone/>
            </a:pPr>
            <a:endParaRPr lang="en-US" sz="2400" dirty="0"/>
          </a:p>
          <a:p>
            <a:pPr marL="0" indent="0" algn="ctr" fontAlgn="ctr">
              <a:lnSpc>
                <a:spcPct val="120000"/>
              </a:lnSpc>
              <a:spcBef>
                <a:spcPts val="0"/>
              </a:spcBef>
              <a:buFont typeface="Arial" pitchFamily="34" charset="0"/>
              <a:buNone/>
            </a:pPr>
            <a:endParaRPr lang="en-US" sz="2400" dirty="0"/>
          </a:p>
          <a:p>
            <a:pPr marL="0" indent="0" algn="ctr" fontAlgn="ctr">
              <a:lnSpc>
                <a:spcPct val="120000"/>
              </a:lnSpc>
              <a:spcBef>
                <a:spcPts val="0"/>
              </a:spcBef>
              <a:buFont typeface="Arial" pitchFamily="34" charset="0"/>
              <a:buNone/>
            </a:pPr>
            <a:r>
              <a:rPr lang="en-US" sz="2400" dirty="0"/>
              <a:t>Natural Resources Canada</a:t>
            </a:r>
          </a:p>
          <a:p>
            <a:pPr marL="0" indent="0" algn="ctr" fontAlgn="ctr">
              <a:lnSpc>
                <a:spcPct val="120000"/>
              </a:lnSpc>
              <a:spcBef>
                <a:spcPts val="0"/>
              </a:spcBef>
              <a:buFont typeface="Arial" pitchFamily="34" charset="0"/>
              <a:buNone/>
            </a:pPr>
            <a:r>
              <a:rPr lang="en-US" sz="2400" dirty="0"/>
              <a:t> </a:t>
            </a:r>
            <a:r>
              <a:rPr lang="en-US" sz="2400" dirty="0">
                <a:hlinkClick r:id="rId8"/>
              </a:rPr>
              <a:t>www.nrcan.gc.ca</a:t>
            </a:r>
            <a:endParaRPr lang="en-US" sz="2400" dirty="0"/>
          </a:p>
          <a:p>
            <a:pPr marL="0" indent="0" algn="ctr" fontAlgn="ctr">
              <a:lnSpc>
                <a:spcPct val="120000"/>
              </a:lnSpc>
              <a:spcBef>
                <a:spcPts val="0"/>
              </a:spcBef>
              <a:buFont typeface="Arial" pitchFamily="34" charset="0"/>
              <a:buNone/>
            </a:pPr>
            <a:endParaRPr lang="en-US" sz="2400" dirty="0"/>
          </a:p>
          <a:p>
            <a:pPr marL="0" indent="0" algn="ctr" fontAlgn="ctr">
              <a:lnSpc>
                <a:spcPct val="120000"/>
              </a:lnSpc>
              <a:spcBef>
                <a:spcPts val="1200"/>
              </a:spcBef>
              <a:buFont typeface="Arial" pitchFamily="34" charset="0"/>
              <a:buNone/>
            </a:pPr>
            <a:r>
              <a:rPr lang="en-US" sz="2400" dirty="0"/>
              <a:t>Transport Canada</a:t>
            </a:r>
          </a:p>
          <a:p>
            <a:pPr marL="0" indent="0" algn="ctr" fontAlgn="ctr">
              <a:lnSpc>
                <a:spcPct val="120000"/>
              </a:lnSpc>
              <a:spcBef>
                <a:spcPts val="0"/>
              </a:spcBef>
              <a:buFont typeface="Arial" pitchFamily="34" charset="0"/>
              <a:buNone/>
            </a:pPr>
            <a:r>
              <a:rPr lang="en-US" sz="2400" u="sng" dirty="0">
                <a:hlinkClick r:id="rId9"/>
              </a:rPr>
              <a:t>www.tc.gc.ca</a:t>
            </a:r>
            <a:endParaRPr lang="en-US" sz="2400" u="sng" dirty="0"/>
          </a:p>
          <a:p>
            <a:pPr marL="0" indent="0" algn="ctr" fontAlgn="ctr">
              <a:lnSpc>
                <a:spcPct val="120000"/>
              </a:lnSpc>
              <a:spcBef>
                <a:spcPts val="0"/>
              </a:spcBef>
              <a:buFont typeface="Arial" pitchFamily="34" charset="0"/>
              <a:buNone/>
            </a:pPr>
            <a:endParaRPr lang="en-US" sz="1900" dirty="0"/>
          </a:p>
          <a:p>
            <a:pPr>
              <a:buFont typeface="Wingdings" panose="05000000000000000000" pitchFamily="2" charset="2"/>
              <a:buChar char="Ø"/>
            </a:pPr>
            <a:endParaRPr lang="en-US" dirty="0"/>
          </a:p>
        </p:txBody>
      </p:sp>
      <p:pic>
        <p:nvPicPr>
          <p:cNvPr id="5" name="Picture 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6" name="Picture 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19704611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3505200" y="3547610"/>
            <a:ext cx="5029200" cy="1752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None/>
            </a:pPr>
            <a:r>
              <a:rPr lang="fr-CA" sz="1800" cap="small" dirty="0">
                <a:cs typeface="Tahoma" panose="020B0604030504040204" pitchFamily="34" charset="0"/>
              </a:rPr>
              <a:t>André </a:t>
            </a:r>
            <a:r>
              <a:rPr lang="fr-CA" sz="1800" cap="small" dirty="0" err="1">
                <a:cs typeface="Tahoma" panose="020B0604030504040204" pitchFamily="34" charset="0"/>
              </a:rPr>
              <a:t>Goguen</a:t>
            </a:r>
            <a:endParaRPr lang="en-US" altLang="en-US" sz="1800" cap="small" dirty="0">
              <a:cs typeface="Tahoma" panose="020B0604030504040204" pitchFamily="34" charset="0"/>
            </a:endParaRPr>
          </a:p>
          <a:p>
            <a:pPr marL="0" indent="0" algn="ctr">
              <a:spcBef>
                <a:spcPts val="0"/>
              </a:spcBef>
              <a:buNone/>
            </a:pPr>
            <a:r>
              <a:rPr lang="en-US" altLang="en-US" sz="1800" cap="small" dirty="0">
                <a:cs typeface="Tahoma" panose="020B0604030504040204" pitchFamily="34" charset="0"/>
              </a:rPr>
              <a:t>President</a:t>
            </a:r>
          </a:p>
          <a:p>
            <a:pPr marL="0" indent="0" algn="ctr">
              <a:spcBef>
                <a:spcPts val="0"/>
              </a:spcBef>
              <a:buNone/>
            </a:pPr>
            <a:r>
              <a:rPr lang="en-US" altLang="en-US" sz="1800" cap="small" dirty="0">
                <a:cs typeface="Tahoma" panose="020B0604030504040204" pitchFamily="34" charset="0"/>
              </a:rPr>
              <a:t>A.G.O. Transportation</a:t>
            </a:r>
          </a:p>
          <a:p>
            <a:pPr marL="0" indent="0" algn="ctr">
              <a:spcBef>
                <a:spcPts val="0"/>
              </a:spcBef>
              <a:buNone/>
            </a:pPr>
            <a:r>
              <a:rPr lang="en-US" altLang="en-US" sz="1800" cap="small" dirty="0">
                <a:cs typeface="Tahoma" panose="020B0604030504040204" pitchFamily="34" charset="0"/>
              </a:rPr>
              <a:t>agoguen@agotrans.com </a:t>
            </a:r>
          </a:p>
          <a:p>
            <a:pPr marL="0" indent="0" algn="ctr">
              <a:spcBef>
                <a:spcPts val="0"/>
              </a:spcBef>
              <a:buNone/>
            </a:pPr>
            <a:r>
              <a:rPr lang="en-US" altLang="en-US" sz="1800" cap="small" dirty="0">
                <a:cs typeface="Tahoma" panose="020B0604030504040204" pitchFamily="34" charset="0"/>
              </a:rPr>
              <a:t>T: 514.631.6663</a:t>
            </a:r>
          </a:p>
        </p:txBody>
      </p:sp>
      <p:sp>
        <p:nvSpPr>
          <p:cNvPr id="2" name="TextBox 1"/>
          <p:cNvSpPr txBox="1"/>
          <p:nvPr/>
        </p:nvSpPr>
        <p:spPr>
          <a:xfrm>
            <a:off x="0" y="6396335"/>
            <a:ext cx="9144000" cy="461665"/>
          </a:xfrm>
          <a:prstGeom prst="rect">
            <a:avLst/>
          </a:prstGeom>
          <a:noFill/>
        </p:spPr>
        <p:txBody>
          <a:bodyPr wrap="square" rtlCol="0">
            <a:spAutoFit/>
          </a:bodyPr>
          <a:lstStyle/>
          <a:p>
            <a:pPr algn="ctr"/>
            <a:r>
              <a:rPr lang="en-US" sz="2400" dirty="0">
                <a:solidFill>
                  <a:schemeClr val="bg1"/>
                </a:solidFill>
              </a:rPr>
              <a:t>www.actionago.com</a:t>
            </a:r>
          </a:p>
        </p:txBody>
      </p:sp>
      <p:sp>
        <p:nvSpPr>
          <p:cNvPr id="7" name="Subtitle 2"/>
          <p:cNvSpPr txBox="1">
            <a:spLocks/>
          </p:cNvSpPr>
          <p:nvPr/>
        </p:nvSpPr>
        <p:spPr>
          <a:xfrm>
            <a:off x="1066800" y="3556451"/>
            <a:ext cx="3581400" cy="1752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ctr">
              <a:spcBef>
                <a:spcPts val="0"/>
              </a:spcBef>
              <a:buNone/>
            </a:pPr>
            <a:r>
              <a:rPr lang="en-US" altLang="en-US" sz="1800" cap="small" dirty="0">
                <a:cs typeface="Tahoma" panose="020B0604030504040204" pitchFamily="34" charset="0"/>
              </a:rPr>
              <a:t>Sandra </a:t>
            </a:r>
            <a:r>
              <a:rPr lang="en-US" altLang="en-US" sz="1800" cap="small" dirty="0" err="1">
                <a:cs typeface="Tahoma" panose="020B0604030504040204" pitchFamily="34" charset="0"/>
              </a:rPr>
              <a:t>Faraj</a:t>
            </a:r>
            <a:endParaRPr lang="en-US" altLang="en-US" sz="1800" cap="small" dirty="0">
              <a:cs typeface="Tahoma" panose="020B0604030504040204" pitchFamily="34" charset="0"/>
            </a:endParaRPr>
          </a:p>
          <a:p>
            <a:pPr marL="0" indent="0" algn="ctr">
              <a:spcBef>
                <a:spcPts val="0"/>
              </a:spcBef>
              <a:buNone/>
            </a:pPr>
            <a:r>
              <a:rPr lang="en-US" altLang="en-US" sz="1800" cap="small" dirty="0">
                <a:cs typeface="Tahoma" panose="020B0604030504040204" pitchFamily="34" charset="0"/>
              </a:rPr>
              <a:t>Vice President</a:t>
            </a:r>
          </a:p>
          <a:p>
            <a:pPr marL="0" indent="0" algn="ctr">
              <a:spcBef>
                <a:spcPts val="0"/>
              </a:spcBef>
              <a:buNone/>
            </a:pPr>
            <a:r>
              <a:rPr lang="en-US" altLang="en-US" sz="1800" cap="small" dirty="0">
                <a:cs typeface="Tahoma" panose="020B0604030504040204" pitchFamily="34" charset="0"/>
              </a:rPr>
              <a:t>A.G.O. Transportation</a:t>
            </a:r>
          </a:p>
          <a:p>
            <a:pPr marL="0" indent="0" algn="ctr">
              <a:spcBef>
                <a:spcPts val="0"/>
              </a:spcBef>
              <a:buNone/>
            </a:pPr>
            <a:r>
              <a:rPr lang="en-US" altLang="en-US" sz="1800" cap="small" dirty="0">
                <a:cs typeface="Tahoma" panose="020B0604030504040204" pitchFamily="34" charset="0"/>
              </a:rPr>
              <a:t>sfaraj@agotrans.com </a:t>
            </a:r>
          </a:p>
          <a:p>
            <a:pPr marL="0" indent="0" algn="ctr">
              <a:spcBef>
                <a:spcPts val="0"/>
              </a:spcBef>
              <a:buNone/>
            </a:pPr>
            <a:r>
              <a:rPr lang="en-US" altLang="en-US" sz="1800" cap="small" dirty="0">
                <a:cs typeface="Tahoma" panose="020B0604030504040204" pitchFamily="34" charset="0"/>
              </a:rPr>
              <a:t>T: 514.631.6663</a:t>
            </a:r>
          </a:p>
        </p:txBody>
      </p:sp>
      <p:sp>
        <p:nvSpPr>
          <p:cNvPr id="8" name="Title 1"/>
          <p:cNvSpPr>
            <a:spLocks noGrp="1"/>
          </p:cNvSpPr>
          <p:nvPr>
            <p:ph type="title"/>
          </p:nvPr>
        </p:nvSpPr>
        <p:spPr>
          <a:xfrm>
            <a:off x="2133600" y="304800"/>
            <a:ext cx="6553200" cy="1143000"/>
          </a:xfrm>
        </p:spPr>
        <p:txBody>
          <a:bodyPr>
            <a:normAutofit/>
          </a:bodyPr>
          <a:lstStyle/>
          <a:p>
            <a:pPr algn="l"/>
            <a:r>
              <a:rPr lang="en-US" sz="3000" cap="small" dirty="0">
                <a:solidFill>
                  <a:schemeClr val="bg1"/>
                </a:solidFill>
              </a:rPr>
              <a:t>Questions</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762000" y="1691378"/>
            <a:ext cx="2926080" cy="1463040"/>
          </a:xfr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13404" y="1467612"/>
            <a:ext cx="4811152" cy="1737360"/>
          </a:xfrm>
          <a:prstGeom prst="rect">
            <a:avLst/>
          </a:prstGeom>
        </p:spPr>
      </p:pic>
    </p:spTree>
    <p:extLst>
      <p:ext uri="{BB962C8B-B14F-4D97-AF65-F5344CB8AC3E}">
        <p14:creationId xmlns:p14="http://schemas.microsoft.com/office/powerpoint/2010/main" val="3053819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304800"/>
            <a:ext cx="6553200" cy="1143000"/>
          </a:xfrm>
        </p:spPr>
        <p:txBody>
          <a:bodyPr anchor="ctr">
            <a:normAutofit/>
          </a:bodyPr>
          <a:lstStyle/>
          <a:p>
            <a:pPr algn="l"/>
            <a:r>
              <a:rPr lang="en-US" sz="3000" cap="small" dirty="0">
                <a:solidFill>
                  <a:schemeClr val="bg1"/>
                </a:solidFill>
              </a:rPr>
              <a:t>Advantages for You</a:t>
            </a:r>
          </a:p>
        </p:txBody>
      </p:sp>
      <p:sp>
        <p:nvSpPr>
          <p:cNvPr id="3" name="Content Placeholder 2"/>
          <p:cNvSpPr>
            <a:spLocks noGrp="1"/>
          </p:cNvSpPr>
          <p:nvPr>
            <p:ph idx="1"/>
          </p:nvPr>
        </p:nvSpPr>
        <p:spPr>
          <a:xfrm>
            <a:off x="457200" y="1905000"/>
            <a:ext cx="8229600" cy="4525963"/>
          </a:xfrm>
        </p:spPr>
        <p:txBody>
          <a:bodyPr/>
          <a:lstStyle/>
          <a:p>
            <a:r>
              <a:rPr lang="en-US" sz="2800" dirty="0"/>
              <a:t>Increased market share by making it simpler and easier for Canadian clients to buy from your clients and perhaps handling the freight and customs from A to Z</a:t>
            </a:r>
          </a:p>
          <a:p>
            <a:r>
              <a:rPr lang="en-US" sz="2800" dirty="0"/>
              <a:t>Enhancing their customer experience with you thereby increasing the chance of customer loyalty and retention</a:t>
            </a:r>
          </a:p>
          <a:p>
            <a:r>
              <a:rPr lang="en-US" sz="2800" dirty="0"/>
              <a:t>You have increased control over your sales, profits and expenses</a:t>
            </a:r>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2624316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304800"/>
            <a:ext cx="6553200" cy="1143000"/>
          </a:xfrm>
        </p:spPr>
        <p:txBody>
          <a:bodyPr anchor="ctr">
            <a:normAutofit/>
          </a:bodyPr>
          <a:lstStyle/>
          <a:p>
            <a:pPr algn="l"/>
            <a:r>
              <a:rPr lang="en-US" sz="3000" cap="small" dirty="0">
                <a:solidFill>
                  <a:schemeClr val="bg1"/>
                </a:solidFill>
              </a:rPr>
              <a:t>What Makes it SO Complicated?</a:t>
            </a:r>
          </a:p>
        </p:txBody>
      </p:sp>
      <p:sp>
        <p:nvSpPr>
          <p:cNvPr id="3" name="Content Placeholder 2"/>
          <p:cNvSpPr>
            <a:spLocks noGrp="1"/>
          </p:cNvSpPr>
          <p:nvPr>
            <p:ph idx="1"/>
          </p:nvPr>
        </p:nvSpPr>
        <p:spPr>
          <a:xfrm>
            <a:off x="599620" y="1828801"/>
            <a:ext cx="8229600" cy="1143000"/>
          </a:xfrm>
        </p:spPr>
        <p:txBody>
          <a:bodyPr>
            <a:normAutofit fontScale="85000" lnSpcReduction="10000"/>
          </a:bodyPr>
          <a:lstStyle/>
          <a:p>
            <a:pPr marL="0" indent="0">
              <a:buNone/>
            </a:pPr>
            <a:r>
              <a:rPr lang="en-US" sz="6600" dirty="0">
                <a:solidFill>
                  <a:srgbClr val="0070C0"/>
                </a:solidFill>
              </a:rPr>
              <a:t>The GST </a:t>
            </a:r>
            <a:r>
              <a:rPr lang="en-US" sz="4400" dirty="0">
                <a:solidFill>
                  <a:srgbClr val="0070C0"/>
                </a:solidFill>
              </a:rPr>
              <a:t>and</a:t>
            </a:r>
            <a:r>
              <a:rPr lang="en-US" sz="6600" dirty="0">
                <a:solidFill>
                  <a:srgbClr val="0070C0"/>
                </a:solidFill>
              </a:rPr>
              <a:t> HST Taxes!</a:t>
            </a:r>
          </a:p>
          <a:p>
            <a:pPr marL="0" indent="0">
              <a:buNone/>
            </a:pP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3200" y="3200400"/>
            <a:ext cx="3942441" cy="2726436"/>
          </a:xfrm>
          <a:prstGeom prst="rect">
            <a:avLst/>
          </a:prstGeom>
          <a:ln>
            <a:noFill/>
          </a:ln>
          <a:effectLst>
            <a:softEdge rad="112500"/>
          </a:effectLst>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4130802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304800"/>
            <a:ext cx="6553200" cy="1143000"/>
          </a:xfrm>
        </p:spPr>
        <p:txBody>
          <a:bodyPr anchor="ctr">
            <a:normAutofit/>
          </a:bodyPr>
          <a:lstStyle/>
          <a:p>
            <a:pPr algn="l"/>
            <a:r>
              <a:rPr lang="en-US" sz="3000" cap="small" dirty="0">
                <a:solidFill>
                  <a:schemeClr val="bg1"/>
                </a:solidFill>
              </a:rPr>
              <a:t>What is GST/HST?</a:t>
            </a:r>
          </a:p>
        </p:txBody>
      </p:sp>
      <p:sp>
        <p:nvSpPr>
          <p:cNvPr id="3" name="Content Placeholder 2"/>
          <p:cNvSpPr>
            <a:spLocks noGrp="1"/>
          </p:cNvSpPr>
          <p:nvPr>
            <p:ph idx="1"/>
          </p:nvPr>
        </p:nvSpPr>
        <p:spPr>
          <a:xfrm>
            <a:off x="457200" y="1905000"/>
            <a:ext cx="8229600" cy="4525963"/>
          </a:xfrm>
        </p:spPr>
        <p:txBody>
          <a:bodyPr/>
          <a:lstStyle/>
          <a:p>
            <a:pPr>
              <a:spcBef>
                <a:spcPts val="1200"/>
              </a:spcBef>
            </a:pPr>
            <a:r>
              <a:rPr lang="en-US" sz="2500" dirty="0"/>
              <a:t>GST (Goods and Services Tax) is a 5% tax assessed on most goods and services in Canada including all imports</a:t>
            </a:r>
          </a:p>
          <a:p>
            <a:pPr>
              <a:spcBef>
                <a:spcPts val="1200"/>
              </a:spcBef>
            </a:pPr>
            <a:r>
              <a:rPr lang="en-US" sz="2500" dirty="0"/>
              <a:t>It is payable at time of importation </a:t>
            </a:r>
          </a:p>
          <a:p>
            <a:pPr>
              <a:spcBef>
                <a:spcPts val="1200"/>
              </a:spcBef>
            </a:pPr>
            <a:r>
              <a:rPr lang="en-US" sz="2500" dirty="0"/>
              <a:t>Non taxable goods are referred to as zero-rated supplies ex: basic groceries, prescription drugs, International Freight &amp; Transportation Services and Canadian Goods Returned</a:t>
            </a:r>
          </a:p>
          <a:p>
            <a:pPr>
              <a:buFont typeface="Wingdings" pitchFamily="2" charset="2"/>
              <a:buChar char="Ø"/>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419479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304800"/>
            <a:ext cx="6553200" cy="1143000"/>
          </a:xfrm>
        </p:spPr>
        <p:txBody>
          <a:bodyPr anchor="ctr">
            <a:normAutofit/>
          </a:bodyPr>
          <a:lstStyle/>
          <a:p>
            <a:pPr algn="l"/>
            <a:r>
              <a:rPr lang="en-US" sz="3000" cap="small" dirty="0">
                <a:solidFill>
                  <a:schemeClr val="bg1"/>
                </a:solidFill>
              </a:rPr>
              <a:t>What is HST?</a:t>
            </a:r>
          </a:p>
        </p:txBody>
      </p:sp>
      <p:sp>
        <p:nvSpPr>
          <p:cNvPr id="3" name="Content Placeholder 2"/>
          <p:cNvSpPr>
            <a:spLocks noGrp="1"/>
          </p:cNvSpPr>
          <p:nvPr>
            <p:ph idx="1"/>
          </p:nvPr>
        </p:nvSpPr>
        <p:spPr>
          <a:xfrm>
            <a:off x="457200" y="1905000"/>
            <a:ext cx="8229600" cy="4525963"/>
          </a:xfrm>
        </p:spPr>
        <p:txBody>
          <a:bodyPr>
            <a:normAutofit/>
          </a:bodyPr>
          <a:lstStyle/>
          <a:p>
            <a:r>
              <a:rPr lang="en-US" dirty="0"/>
              <a:t>HST stands for Harmonized Sales Tax</a:t>
            </a:r>
          </a:p>
          <a:p>
            <a:r>
              <a:rPr lang="en-US" dirty="0"/>
              <a:t>It is part of the GST Tax System and is administered through the CRA (Canada Revenue Agency).</a:t>
            </a:r>
          </a:p>
          <a:p>
            <a:r>
              <a:rPr lang="en-US" dirty="0"/>
              <a:t>It only applies to sales in certain provinces across Canada </a:t>
            </a:r>
          </a:p>
          <a:p>
            <a:pPr lvl="1"/>
            <a:r>
              <a:rPr lang="en-US" dirty="0"/>
              <a:t>Ontario – 13%</a:t>
            </a:r>
          </a:p>
          <a:p>
            <a:pPr lvl="1"/>
            <a:r>
              <a:rPr lang="en-US" dirty="0"/>
              <a:t>Atlantic Provinces (New Brunswick, Prince Edward Island, Newfoundland, &amp; Labrador) – 15%</a:t>
            </a:r>
          </a:p>
          <a:p>
            <a:pPr>
              <a:buFont typeface="Wingdings" pitchFamily="2" charset="2"/>
              <a:buChar char="Ø"/>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1513179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304800"/>
            <a:ext cx="6553200" cy="1143000"/>
          </a:xfrm>
        </p:spPr>
        <p:txBody>
          <a:bodyPr anchor="ctr">
            <a:normAutofit/>
          </a:bodyPr>
          <a:lstStyle/>
          <a:p>
            <a:pPr algn="l"/>
            <a:r>
              <a:rPr lang="en-US" sz="3000" cap="small" dirty="0">
                <a:solidFill>
                  <a:schemeClr val="bg1"/>
                </a:solidFill>
              </a:rPr>
              <a:t>Canada</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0" y="1295399"/>
            <a:ext cx="5791200" cy="5090407"/>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48631" y="411480"/>
            <a:ext cx="3171782" cy="1097280"/>
          </a:xfrm>
          <a:prstGeom prst="rect">
            <a:avLst/>
          </a:prstGeom>
        </p:spPr>
      </p:pic>
    </p:spTree>
    <p:extLst>
      <p:ext uri="{BB962C8B-B14F-4D97-AF65-F5344CB8AC3E}">
        <p14:creationId xmlns:p14="http://schemas.microsoft.com/office/powerpoint/2010/main" val="3577533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133600" y="304800"/>
            <a:ext cx="6553200" cy="1143000"/>
          </a:xfrm>
        </p:spPr>
        <p:txBody>
          <a:bodyPr vert="horz" lIns="91440" tIns="45720" rIns="91440" bIns="45720" rtlCol="0" anchor="ctr">
            <a:normAutofit/>
          </a:bodyPr>
          <a:lstStyle/>
          <a:p>
            <a:pPr algn="l"/>
            <a:r>
              <a:rPr lang="en-US" sz="3000" cap="small" dirty="0">
                <a:solidFill>
                  <a:schemeClr val="bg1"/>
                </a:solidFill>
              </a:rPr>
              <a:t>The Most Important Questions to ask</a:t>
            </a:r>
          </a:p>
        </p:txBody>
      </p:sp>
      <p:sp>
        <p:nvSpPr>
          <p:cNvPr id="3" name="Content Placeholder 2"/>
          <p:cNvSpPr>
            <a:spLocks noGrp="1"/>
          </p:cNvSpPr>
          <p:nvPr>
            <p:ph idx="1"/>
          </p:nvPr>
        </p:nvSpPr>
        <p:spPr>
          <a:xfrm>
            <a:off x="3178728" y="1600200"/>
            <a:ext cx="5428401" cy="4450910"/>
          </a:xfrm>
        </p:spPr>
        <p:txBody>
          <a:bodyPr>
            <a:normAutofit lnSpcReduction="10000"/>
          </a:bodyPr>
          <a:lstStyle/>
          <a:p>
            <a:pPr marL="0" indent="0" algn="ctr">
              <a:buNone/>
            </a:pPr>
            <a:endParaRPr lang="en-CA" sz="2400" dirty="0"/>
          </a:p>
          <a:p>
            <a:pPr marL="0" indent="0" algn="ctr">
              <a:buNone/>
            </a:pPr>
            <a:r>
              <a:rPr lang="en-CA" sz="2800" cap="small" dirty="0"/>
              <a:t>Who will be the Importer of Record?</a:t>
            </a:r>
          </a:p>
          <a:p>
            <a:pPr marL="0" indent="0" algn="ctr">
              <a:buNone/>
            </a:pPr>
            <a:endParaRPr lang="en-CA" sz="2300" cap="small" dirty="0"/>
          </a:p>
          <a:p>
            <a:pPr marL="0" indent="0" algn="ctr">
              <a:buNone/>
            </a:pPr>
            <a:r>
              <a:rPr lang="en-CA" sz="2800" cap="small" dirty="0">
                <a:solidFill>
                  <a:srgbClr val="0070C0"/>
                </a:solidFill>
              </a:rPr>
              <a:t>What is your anticipated volume </a:t>
            </a:r>
          </a:p>
          <a:p>
            <a:pPr marL="0" indent="0" algn="ctr">
              <a:buNone/>
            </a:pPr>
            <a:r>
              <a:rPr lang="en-CA" sz="2800" cap="small" dirty="0">
                <a:solidFill>
                  <a:srgbClr val="0070C0"/>
                </a:solidFill>
              </a:rPr>
              <a:t>(# of shipments into Canada) ?</a:t>
            </a:r>
          </a:p>
          <a:p>
            <a:pPr marL="0" indent="0" algn="ctr">
              <a:buNone/>
            </a:pPr>
            <a:endParaRPr lang="en-CA" sz="2800" cap="small" dirty="0"/>
          </a:p>
          <a:p>
            <a:pPr marL="0" indent="0" algn="ctr">
              <a:buNone/>
            </a:pPr>
            <a:r>
              <a:rPr lang="en-CA" sz="2800" cap="small" dirty="0"/>
              <a:t>What are your terms of sale (incoterms)?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6624" y="1905000"/>
            <a:ext cx="2932104" cy="32004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 y="457200"/>
            <a:ext cx="2194560" cy="109728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48631" y="411480"/>
            <a:ext cx="3436097" cy="1188720"/>
          </a:xfrm>
          <a:prstGeom prst="rect">
            <a:avLst/>
          </a:prstGeom>
        </p:spPr>
      </p:pic>
    </p:spTree>
    <p:extLst>
      <p:ext uri="{BB962C8B-B14F-4D97-AF65-F5344CB8AC3E}">
        <p14:creationId xmlns:p14="http://schemas.microsoft.com/office/powerpoint/2010/main" val="6083264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491D24251C06E448B18F2E249465D33" ma:contentTypeVersion="0" ma:contentTypeDescription="Create a new document." ma:contentTypeScope="" ma:versionID="46fb35c0e6ba17580dfeb7dfa70ed904">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198846-8A03-4E1E-92C1-7223BF6D3BF9}">
  <ds:schemaRefs>
    <ds:schemaRef ds:uri="http://purl.org/dc/terms/"/>
    <ds:schemaRef ds:uri="http://www.w3.org/XML/1998/namespace"/>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DDE6A8EF-4154-47B5-B92B-FC4A1C94FFD2}">
  <ds:schemaRefs>
    <ds:schemaRef ds:uri="http://schemas.microsoft.com/sharepoint/v3/contenttype/forms"/>
  </ds:schemaRefs>
</ds:datastoreItem>
</file>

<file path=customXml/itemProps3.xml><?xml version="1.0" encoding="utf-8"?>
<ds:datastoreItem xmlns:ds="http://schemas.openxmlformats.org/officeDocument/2006/customXml" ds:itemID="{ED6C89E9-81C0-4990-9B56-73683C9B3F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Clarity</Template>
  <TotalTime>8659</TotalTime>
  <Words>1949</Words>
  <Application>Microsoft Macintosh PowerPoint</Application>
  <PresentationFormat>On-screen Show (4:3)</PresentationFormat>
  <Paragraphs>216</Paragraphs>
  <Slides>33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Tahoma</vt:lpstr>
      <vt:lpstr>Wingdings</vt:lpstr>
      <vt:lpstr>Clarity</vt:lpstr>
      <vt:lpstr>PowerPoint Presentation</vt:lpstr>
      <vt:lpstr>Non-Resident Importing  into Canada</vt:lpstr>
      <vt:lpstr>What Does This Mean for You?</vt:lpstr>
      <vt:lpstr>Advantages for You</vt:lpstr>
      <vt:lpstr>What Makes it SO Complicated?</vt:lpstr>
      <vt:lpstr>What is GST/HST?</vt:lpstr>
      <vt:lpstr>What is HST?</vt:lpstr>
      <vt:lpstr>Canada</vt:lpstr>
      <vt:lpstr>The Most Important Questions to ask</vt:lpstr>
      <vt:lpstr>Should Your Client Register?</vt:lpstr>
      <vt:lpstr>Should your client Register?</vt:lpstr>
      <vt:lpstr>How does the GST work?</vt:lpstr>
      <vt:lpstr>Benefits </vt:lpstr>
      <vt:lpstr>Obligations </vt:lpstr>
      <vt:lpstr>Obligations </vt:lpstr>
      <vt:lpstr>How to Register</vt:lpstr>
      <vt:lpstr>GST/Business Number</vt:lpstr>
      <vt:lpstr>How do I Simplify the Process?</vt:lpstr>
      <vt:lpstr>Scenario 1</vt:lpstr>
      <vt:lpstr>Scenario 2</vt:lpstr>
      <vt:lpstr>Ways of Dealing with GST in this Case</vt:lpstr>
      <vt:lpstr>Things to Remember</vt:lpstr>
      <vt:lpstr>Things to Remember</vt:lpstr>
      <vt:lpstr>Things to Remember</vt:lpstr>
      <vt:lpstr>Things to Remember</vt:lpstr>
      <vt:lpstr>Things to Remember</vt:lpstr>
      <vt:lpstr>Things to Remember</vt:lpstr>
      <vt:lpstr>Things to Remember</vt:lpstr>
      <vt:lpstr>Things to Remember</vt:lpstr>
      <vt:lpstr>Conclusion</vt:lpstr>
      <vt:lpstr>Useful Resources</vt:lpstr>
      <vt:lpstr>Canadian Government Links</vt:lpstr>
      <vt:lpstr>Questions</vt:lpstr>
    </vt:vector>
  </TitlesOfParts>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bobobagumba</dc:creator>
  <cp:lastModifiedBy>Microsoft Office User</cp:lastModifiedBy>
  <cp:revision>195</cp:revision>
  <cp:lastPrinted>2017-08-21T15:36:09Z</cp:lastPrinted>
  <dcterms:created xsi:type="dcterms:W3CDTF">2013-06-10T16:48:16Z</dcterms:created>
  <dcterms:modified xsi:type="dcterms:W3CDTF">2018-04-10T15:01:03Z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0x010100C491D24251C06E448B18F2E249465D33</vt:lpwstr>
  </property>
</Properties>
</file>